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91" r:id="rId1"/>
  </p:sldMasterIdLst>
  <p:notesMasterIdLst>
    <p:notesMasterId r:id="rId12"/>
  </p:notesMasterIdLst>
  <p:handoutMasterIdLst>
    <p:handoutMasterId r:id="rId13"/>
  </p:handoutMasterIdLst>
  <p:sldIdLst>
    <p:sldId id="2146847048" r:id="rId2"/>
    <p:sldId id="2146847074" r:id="rId3"/>
    <p:sldId id="2146847082" r:id="rId4"/>
    <p:sldId id="2146846795" r:id="rId5"/>
    <p:sldId id="2146847072" r:id="rId6"/>
    <p:sldId id="2146847089" r:id="rId7"/>
    <p:sldId id="2146847092" r:id="rId8"/>
    <p:sldId id="2146847054" r:id="rId9"/>
    <p:sldId id="2146847063" r:id="rId10"/>
    <p:sldId id="2146847094" r:id="rId11"/>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IBM Plex Sans" panose="020B0503050203000203" pitchFamily="34" charset="0"/>
      <p:regular r:id="rId18"/>
      <p:bold r:id="rId19"/>
      <p:italic r:id="rId20"/>
      <p:boldItalic r:id="rId21"/>
    </p:embeddedFont>
    <p:embeddedFont>
      <p:font typeface="IBM Plex Sans Light" panose="020B0403050203000203" pitchFamily="34" charset="0"/>
      <p:regular r:id="rId22"/>
      <p:italic r:id="rId23"/>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09B4C7-07E0-570E-5188-C5874C8CF9B1}" name="Ryan Hicks" initials="RH" userId="S::ryan.hicks@ibm.com::ea480a08-415b-4ba8-bcc2-7279becc4c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966"/>
  </p:normalViewPr>
  <p:slideViewPr>
    <p:cSldViewPr snapToGrid="0" snapToObjects="1">
      <p:cViewPr varScale="1">
        <p:scale>
          <a:sx n="162" d="100"/>
          <a:sy n="162" d="100"/>
        </p:scale>
        <p:origin x="1400" y="184"/>
      </p:cViewPr>
      <p:guideLst>
        <p:guide orient="horz" pos="1620"/>
        <p:guide pos="2880"/>
      </p:guideLst>
    </p:cSldViewPr>
  </p:slideViewPr>
  <p:outlineViewPr>
    <p:cViewPr>
      <p:scale>
        <a:sx n="33" d="100"/>
        <a:sy n="33" d="100"/>
      </p:scale>
      <p:origin x="0" y="-2317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dirty="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7369"/>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Light"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Light" panose="020B0503050203000203" pitchFamily="34" charset="0"/>
                <a:ea typeface="IBM Plex Sans Light" panose="020B0503050203000203" pitchFamily="34" charset="0"/>
                <a:cs typeface="IBM Plex Sans Light" panose="020B0503050203000203" pitchFamily="34" charset="0"/>
              </a:defRPr>
            </a:lvl1pPr>
          </a:lstStyle>
          <a:p>
            <a:r>
              <a:rPr lang="en-US" dirty="0"/>
              <a:t>Group Name / DOC ID / Month XX, 2022 / © 2022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000" b="0" i="0" kern="1200">
        <a:solidFill>
          <a:schemeClr val="bg1"/>
        </a:solidFill>
        <a:latin typeface="IBM Plex Sans Light" panose="020B0503050203000203" pitchFamily="34" charset="0"/>
        <a:ea typeface="+mn-ea"/>
        <a:cs typeface="+mn-cs"/>
      </a:defRPr>
    </a:lvl1pPr>
    <a:lvl2pPr marL="174625" indent="-169863" algn="l" defTabSz="914400" rtl="0" eaLnBrk="1" latinLnBrk="0" hangingPunct="1">
      <a:spcBef>
        <a:spcPts val="600"/>
      </a:spcBef>
      <a:buFont typeface="IBM Plex Sans"/>
      <a:buChar char="–"/>
      <a:tabLst/>
      <a:defRPr sz="1000" b="0" i="0" kern="1200">
        <a:solidFill>
          <a:schemeClr val="bg1"/>
        </a:solidFill>
        <a:latin typeface="IBM Plex Sans Light" panose="020B0503050203000203" pitchFamily="34" charset="0"/>
        <a:ea typeface="+mn-ea"/>
        <a:cs typeface="+mn-cs"/>
      </a:defRPr>
    </a:lvl2pPr>
    <a:lvl3pPr marL="347472" indent="-173736" algn="l" defTabSz="914400" rtl="0" eaLnBrk="1" latinLnBrk="0" hangingPunct="1">
      <a:spcBef>
        <a:spcPts val="600"/>
      </a:spcBef>
      <a:buFont typeface="IBM Plex Sans Light" panose="020B0604020202020204" pitchFamily="34" charset="0"/>
      <a:buChar char="•"/>
      <a:tabLst/>
      <a:defRPr sz="1000" b="0" i="0" kern="1200">
        <a:solidFill>
          <a:schemeClr val="bg1"/>
        </a:solidFill>
        <a:latin typeface="IBM Plex Sans Light" panose="020B0503050203000203" pitchFamily="34" charset="0"/>
        <a:ea typeface="+mn-ea"/>
        <a:cs typeface="+mn-cs"/>
      </a:defRPr>
    </a:lvl3pPr>
    <a:lvl4pPr marL="630936" indent="-173736" algn="l" defTabSz="914400" rtl="0" eaLnBrk="1" latinLnBrk="0" hangingPunct="1">
      <a:spcBef>
        <a:spcPts val="600"/>
      </a:spcBef>
      <a:buFont typeface="IBM Plex Sans Light"/>
      <a:buChar char="–"/>
      <a:tabLst/>
      <a:defRPr sz="1000" b="0" i="0" kern="1200">
        <a:solidFill>
          <a:schemeClr val="bg1"/>
        </a:solidFill>
        <a:latin typeface="IBM Plex Sans Light" panose="020B0503050203000203" pitchFamily="34" charset="0"/>
        <a:ea typeface="+mn-ea"/>
        <a:cs typeface="+mn-cs"/>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sz="1000" b="0" i="0" kern="1200">
        <a:solidFill>
          <a:schemeClr val="bg1"/>
        </a:solidFill>
        <a:latin typeface="IBM Plex Sans Light"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5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115616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36491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6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5474" rtl="0" eaLnBrk="1" fontAlgn="auto" latinLnBrk="0" hangingPunct="1">
              <a:lnSpc>
                <a:spcPct val="100000"/>
              </a:lnSpc>
              <a:spcBef>
                <a:spcPts val="0"/>
              </a:spcBef>
              <a:spcAft>
                <a:spcPts val="0"/>
              </a:spcAft>
              <a:buClrTx/>
              <a:buSzTx/>
              <a:buFontTx/>
              <a:buNone/>
              <a:tabLst/>
              <a:defRPr/>
            </a:pPr>
            <a:fld id="{7CA23C2C-3334-4B4F-92AB-A790C33FFE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4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669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6" name="Picture"/>
          <p:cNvPicPr>
            <a:picLocks noChangeAspect="1"/>
          </p:cNvPicPr>
          <p:nvPr userDrawn="1"/>
        </p:nvPicPr>
        <p:blipFill>
          <a:blip r:embed="rId2"/>
          <a:srcRect/>
          <a:stretch/>
        </p:blipFill>
        <p:spPr>
          <a:xfrm>
            <a:off x="8393813" y="4705253"/>
            <a:ext cx="521587" cy="208108"/>
          </a:xfrm>
          <a:prstGeom prst="rect">
            <a:avLst/>
          </a:prstGeom>
        </p:spPr>
      </p:pic>
    </p:spTree>
    <p:extLst>
      <p:ext uri="{BB962C8B-B14F-4D97-AF65-F5344CB8AC3E}">
        <p14:creationId xmlns:p14="http://schemas.microsoft.com/office/powerpoint/2010/main" val="179450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7007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539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0" i="0">
                <a:solidFill>
                  <a:schemeClr val="accent2"/>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260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0" i="0">
                <a:solidFill>
                  <a:schemeClr val="accent2"/>
                </a:solidFill>
                <a:latin typeface="IBM Plex Sans Light" panose="020B0403050203000203"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0" i="0" baseline="0">
                <a:solidFill>
                  <a:schemeClr val="tx1"/>
                </a:solidFill>
                <a:latin typeface="IBM Plex Sans Light" panose="020B0403050203000203" pitchFamily="34" charset="0"/>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1315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0" i="0">
                <a:solidFill>
                  <a:schemeClr val="accent2"/>
                </a:solidFill>
                <a:latin typeface="IBM Plex Sans Light" panose="020B0403050203000203"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127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2374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813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7" y="1243584"/>
            <a:ext cx="4123876"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375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8578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72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6" y="457"/>
            <a:ext cx="9133548" cy="5142585"/>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1548977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6057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87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b="0" i="0" dirty="0">
              <a:solidFill>
                <a:schemeClr val="tx1"/>
              </a:solidFill>
              <a:latin typeface="IBM Plex Sans Light" panose="020B0503050203000203" pitchFamily="34" charset="0"/>
              <a:cs typeface="IBM Plex Sans Light"/>
            </a:endParaRPr>
          </a:p>
        </p:txBody>
      </p:sp>
      <p:sp>
        <p:nvSpPr>
          <p:cNvPr id="6" name="Text Placeholder"/>
          <p:cNvSpPr>
            <a:spLocks noGrp="1"/>
          </p:cNvSpPr>
          <p:nvPr>
            <p:ph type="body" sz="quarter" idx="12"/>
          </p:nvPr>
        </p:nvSpPr>
        <p:spPr>
          <a:xfrm>
            <a:off x="4791456" y="201168"/>
            <a:ext cx="4123944" cy="4294632"/>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464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4468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0372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noFill/>
          <a:ln>
            <a:noFill/>
          </a:ln>
        </p:spPr>
        <p:txBody>
          <a:bodyPr lIns="219456" tIns="201168" rIns="228600" bIns="228600"/>
          <a:lstStyle>
            <a:lvl1pPr>
              <a:defRPr b="0" i="0">
                <a:solidFill>
                  <a:schemeClr val="tx1"/>
                </a:solidFill>
                <a:latin typeface="IBM Plex Sans Light" panose="020B0403050203000203"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11" name="Straight Connector 10">
            <a:extLst>
              <a:ext uri="{FF2B5EF4-FFF2-40B4-BE49-F238E27FC236}">
                <a16:creationId xmlns:a16="http://schemas.microsoft.com/office/drawing/2014/main" id="{C9AF558B-7F9E-D94C-91DC-907B299967CF}"/>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EAF49-221E-8B43-8D20-D58F4F885163}"/>
              </a:ext>
            </a:extLst>
          </p:cNvPr>
          <p:cNvCxnSpPr>
            <a:cxnSpLocks/>
          </p:cNvCxnSpPr>
          <p:nvPr userDrawn="1"/>
        </p:nvCxnSpPr>
        <p:spPr bwMode="auto">
          <a:xfrm flipV="1">
            <a:off x="6854434" y="234951"/>
            <a:ext cx="0" cy="211690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54D63C-09D4-6A49-B605-D1076B01100F}"/>
              </a:ext>
            </a:extLst>
          </p:cNvPr>
          <p:cNvCxnSpPr>
            <a:cxnSpLocks/>
          </p:cNvCxnSpPr>
          <p:nvPr userDrawn="1"/>
        </p:nvCxnSpPr>
        <p:spPr bwMode="auto">
          <a:xfrm>
            <a:off x="4792362" y="2570163"/>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280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2570163"/>
            <a:ext cx="4572000" cy="2573337"/>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4572000" y="2570163"/>
            <a:ext cx="4572000" cy="257333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228600" y="2566988"/>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4792362" y="2566988"/>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6855768" y="234951"/>
            <a:ext cx="0" cy="211690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2773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2569463"/>
          </a:xfrm>
          <a:noFill/>
        </p:spPr>
        <p:txBody>
          <a:bodyPr lIns="182880" tIns="164592" rIns="228600" bIns="228600"/>
          <a:lstStyle>
            <a:lvl1pPr>
              <a:defRPr sz="4800">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2570163"/>
            <a:ext cx="2286000" cy="2573337"/>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2286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4572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6858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228600" y="2571750"/>
            <a:ext cx="86868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3815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9242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6" y="457"/>
            <a:ext cx="9133548" cy="5142584"/>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3739273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6" name="Text Placeholder"/>
          <p:cNvSpPr>
            <a:spLocks noGrp="1"/>
          </p:cNvSpPr>
          <p:nvPr>
            <p:ph type="body" sz="quarter" idx="12"/>
          </p:nvPr>
        </p:nvSpPr>
        <p:spPr>
          <a:xfrm>
            <a:off x="-3" y="2571750"/>
            <a:ext cx="2286003" cy="257175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000">
                <a:solidFill>
                  <a:schemeClr val="tx1"/>
                </a:solidFill>
              </a:defRPr>
            </a:lvl2pPr>
            <a:lvl3pPr>
              <a:buClr>
                <a:srgbClr val="001141"/>
              </a:buClr>
              <a:defRPr sz="1000">
                <a:solidFill>
                  <a:schemeClr val="tx1"/>
                </a:solidFill>
              </a:defRPr>
            </a:lvl3pPr>
            <a:lvl4pPr>
              <a:buClr>
                <a:srgbClr val="001141"/>
              </a:buClr>
              <a:defRPr sz="1000">
                <a:solidFill>
                  <a:schemeClr val="tx1"/>
                </a:solidFill>
              </a:defRPr>
            </a:lvl4pPr>
            <a:lvl5pPr>
              <a:buClr>
                <a:srgbClr val="00114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1879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2283769"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6855769"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6426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605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988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59626"/>
            <a:ext cx="1837944" cy="3252216"/>
          </a:xfrm>
        </p:spPr>
        <p:txBody>
          <a:bodyPr/>
          <a:lstStyle>
            <a:lvl1pPr>
              <a:spcBef>
                <a:spcPts val="300"/>
              </a:spcBef>
              <a:defRPr sz="1400">
                <a:solidFill>
                  <a:schemeClr val="tx1"/>
                </a:solidFill>
              </a:defRPr>
            </a:lvl1pPr>
            <a:lvl2pPr>
              <a:spcBef>
                <a:spcPts val="1100"/>
              </a:spcBef>
              <a:defRPr sz="1400">
                <a:solidFill>
                  <a:schemeClr val="tx1"/>
                </a:solidFill>
              </a:defRPr>
            </a:lvl2pPr>
            <a:lvl3pPr>
              <a:spcBef>
                <a:spcPts val="1100"/>
              </a:spcBef>
              <a:defRPr sz="1400">
                <a:solidFill>
                  <a:schemeClr val="tx1"/>
                </a:solidFill>
              </a:defRPr>
            </a:lvl3pPr>
            <a:lvl4pPr>
              <a:spcBef>
                <a:spcPts val="1100"/>
              </a:spcBef>
              <a:defRPr sz="1400">
                <a:solidFill>
                  <a:schemeClr val="tx1"/>
                </a:solidFill>
              </a:defRPr>
            </a:lvl4pPr>
            <a:lvl5pPr>
              <a:spcBef>
                <a:spcPts val="11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645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62634"/>
            <a:ext cx="1837944" cy="3252216"/>
          </a:xfrm>
        </p:spPr>
        <p:txBody>
          <a:bodyPr/>
          <a:lstStyle>
            <a:lvl1pPr>
              <a:spcBef>
                <a:spcPts val="300"/>
              </a:spcBef>
              <a:defRPr sz="1000">
                <a:solidFill>
                  <a:schemeClr val="tx1"/>
                </a:solidFill>
              </a:defRPr>
            </a:lvl1pPr>
            <a:lvl2pPr>
              <a:spcBef>
                <a:spcPts val="300"/>
              </a:spcBef>
              <a:defRPr sz="1000">
                <a:solidFill>
                  <a:schemeClr val="tx1"/>
                </a:solidFill>
              </a:defRPr>
            </a:lvl2pPr>
            <a:lvl3pPr>
              <a:spcBef>
                <a:spcPts val="300"/>
              </a:spcBef>
              <a:defRPr sz="1000">
                <a:solidFill>
                  <a:schemeClr val="tx1"/>
                </a:solidFill>
              </a:defRPr>
            </a:lvl3pPr>
            <a:lvl4pPr>
              <a:spcBef>
                <a:spcPts val="300"/>
              </a:spcBef>
              <a:defRPr sz="1000">
                <a:solidFill>
                  <a:schemeClr val="tx1"/>
                </a:solidFill>
              </a:defRPr>
            </a:lvl4pPr>
            <a:lvl5pPr>
              <a:spcBef>
                <a:spcPts val="300"/>
              </a:spcBef>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9467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lvl1pPr>
              <a:defRPr>
                <a:solidFill>
                  <a:schemeClr val="tx1"/>
                </a:solidFill>
              </a:defRPr>
            </a:lvl1pPr>
          </a:lstStyle>
          <a:p>
            <a:r>
              <a:rPr lang="en-US"/>
              <a:t>Click icon to add table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072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902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solidFill>
                  <a:schemeClr val="tx1"/>
                </a:solidFill>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solidFill>
                  <a:schemeClr val="tx1"/>
                </a:solidFill>
              </a:defRPr>
            </a:lvl1pPr>
            <a:lvl2pPr>
              <a:defRPr sz="600"/>
            </a:lvl2pPr>
            <a:lvl3pPr>
              <a:defRPr sz="600"/>
            </a:lvl3pPr>
            <a:lvl4pPr>
              <a:defRPr sz="600"/>
            </a:lvl4pPr>
            <a:lvl5pPr>
              <a:defRPr sz="6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482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6" cy="5142584"/>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459289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7" y="2312885"/>
            <a:ext cx="1297606" cy="517731"/>
          </a:xfrm>
          <a:prstGeom prst="rect">
            <a:avLst/>
          </a:prstGeom>
        </p:spPr>
      </p:pic>
    </p:spTree>
    <p:extLst>
      <p:ext uri="{BB962C8B-B14F-4D97-AF65-F5344CB8AC3E}">
        <p14:creationId xmlns:p14="http://schemas.microsoft.com/office/powerpoint/2010/main" val="356661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8" y="2312885"/>
            <a:ext cx="1297604" cy="517731"/>
          </a:xfrm>
          <a:prstGeom prst="rect">
            <a:avLst/>
          </a:prstGeom>
        </p:spPr>
      </p:pic>
    </p:spTree>
    <p:extLst>
      <p:ext uri="{BB962C8B-B14F-4D97-AF65-F5344CB8AC3E}">
        <p14:creationId xmlns:p14="http://schemas.microsoft.com/office/powerpoint/2010/main" val="455401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7" y="2312885"/>
            <a:ext cx="1297606" cy="517732"/>
          </a:xfrm>
          <a:prstGeom prst="rect">
            <a:avLst/>
          </a:prstGeom>
        </p:spPr>
      </p:pic>
    </p:spTree>
    <p:extLst>
      <p:ext uri="{BB962C8B-B14F-4D97-AF65-F5344CB8AC3E}">
        <p14:creationId xmlns:p14="http://schemas.microsoft.com/office/powerpoint/2010/main" val="121893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v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IBM Cloud / © 2022 IBM Corporation</a:t>
            </a:r>
          </a:p>
        </p:txBody>
      </p:sp>
    </p:spTree>
    <p:extLst>
      <p:ext uri="{BB962C8B-B14F-4D97-AF65-F5344CB8AC3E}">
        <p14:creationId xmlns:p14="http://schemas.microsoft.com/office/powerpoint/2010/main" val="87801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6" cy="5142583"/>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9330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0"/>
            <a:ext cx="9144000" cy="514847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Group Name / DOC ID / Month XX, 2022 / © 2022 IBM Corporation</a:t>
            </a:r>
          </a:p>
        </p:txBody>
      </p:sp>
      <p:pic>
        <p:nvPicPr>
          <p:cNvPr id="6" name="Picture"/>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03468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1187" y="3810"/>
            <a:ext cx="9128406" cy="513969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6854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5" cy="5142583"/>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324701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5" cy="5142582"/>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15311253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8006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b="0" i="0">
                <a:solidFill>
                  <a:schemeClr val="tx1"/>
                </a:solidFill>
                <a:latin typeface="IBM Plex Sans" panose="020B0503050203000203" pitchFamily="34" charset="0"/>
              </a:defRPr>
            </a:lvl1pPr>
          </a:lstStyle>
          <a:p>
            <a:r>
              <a:rPr lang="en-US"/>
              <a:t>Group Name / DOC ID / Month XX, 2022 / © 2022 IBM Corporation</a:t>
            </a:r>
            <a:endParaRPr lang="en-US" dirty="0"/>
          </a:p>
        </p:txBody>
      </p:sp>
      <p:sp>
        <p:nvSpPr>
          <p:cNvPr id="8" name="Slide Number Placeholder"/>
          <p:cNvSpPr>
            <a:spLocks noGrp="1"/>
          </p:cNvSpPr>
          <p:nvPr>
            <p:ph type="sldNum" sz="quarter" idx="4"/>
          </p:nvPr>
        </p:nvSpPr>
        <p:spPr>
          <a:xfrm>
            <a:off x="7086601" y="4800600"/>
            <a:ext cx="1828732" cy="166687"/>
          </a:xfrm>
          <a:prstGeom prst="rect">
            <a:avLst/>
          </a:prstGeom>
        </p:spPr>
        <p:txBody>
          <a:bodyPr vert="horz" lIns="0" tIns="0" rIns="0" bIns="0" rtlCol="0" anchor="ctr"/>
          <a:lstStyle>
            <a:lvl1pPr algn="r">
              <a:defRPr sz="600" b="0" i="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926" r:id="rId2"/>
    <p:sldLayoutId id="2147483935" r:id="rId3"/>
    <p:sldLayoutId id="2147483936" r:id="rId4"/>
    <p:sldLayoutId id="2147483937" r:id="rId5"/>
    <p:sldLayoutId id="2147483925" r:id="rId6"/>
    <p:sldLayoutId id="2147483924" r:id="rId7"/>
    <p:sldLayoutId id="2147483938" r:id="rId8"/>
    <p:sldLayoutId id="2147483939"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 id="2147483916" r:id="rId33"/>
    <p:sldLayoutId id="2147483917" r:id="rId34"/>
    <p:sldLayoutId id="2147483918" r:id="rId35"/>
    <p:sldLayoutId id="2147483919" r:id="rId36"/>
    <p:sldLayoutId id="2147483920" r:id="rId37"/>
    <p:sldLayoutId id="2147483921" r:id="rId38"/>
    <p:sldLayoutId id="2147483922" r:id="rId39"/>
    <p:sldLayoutId id="2147483933" r:id="rId40"/>
    <p:sldLayoutId id="2147483934" r:id="rId41"/>
    <p:sldLayoutId id="2147483923" r:id="rId42"/>
    <p:sldLayoutId id="2147483941" r:id="rId43"/>
  </p:sldLayoutIdLst>
  <p:hf hdr="0" dt="0"/>
  <p:txStyles>
    <p:title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p:titleStyle>
    <p:body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94"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slideLayout" Target="../slideLayouts/slideLayout25.xml"/><Relationship Id="rId4" Type="http://schemas.openxmlformats.org/officeDocument/2006/relationships/tags" Target="../tags/tag36.xml"/><Relationship Id="rId9" Type="http://schemas.openxmlformats.org/officeDocument/2006/relationships/tags" Target="../tags/tag4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techzone.ibm.com/collection/platinum-demos-enhancing-business-automation-with-integration"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13.xml"/><Relationship Id="rId7" Type="http://schemas.openxmlformats.org/officeDocument/2006/relationships/image" Target="../media/image13.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2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4.jpg"/><Relationship Id="rId5" Type="http://schemas.openxmlformats.org/officeDocument/2006/relationships/tags" Target="../tags/tag19.xml"/><Relationship Id="rId10" Type="http://schemas.openxmlformats.org/officeDocument/2006/relationships/image" Target="../media/image13.jpg"/><Relationship Id="rId4" Type="http://schemas.openxmlformats.org/officeDocument/2006/relationships/tags" Target="../tags/tag18.xml"/><Relationship Id="rId9"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4.jp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3.jp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5.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hyperlink" Target="https://www.ibm.com/docs/en/app-connect/containers_cd?topic=creating-managing-flows-in-app-connect-designer" TargetMode="External"/><Relationship Id="rId3" Type="http://schemas.openxmlformats.org/officeDocument/2006/relationships/image" Target="../media/image14.jpg"/><Relationship Id="rId7" Type="http://schemas.openxmlformats.org/officeDocument/2006/relationships/hyperlink" Target="https://www.ibm.com/docs/en/app-connect/containers_cd?topic=cffs-cloud-pak-integration-only-creating-flows-api-from-scratch" TargetMode="External"/><Relationship Id="rId2" Type="http://schemas.openxmlformats.org/officeDocument/2006/relationships/image" Target="../media/image13.jpg"/><Relationship Id="rId1" Type="http://schemas.openxmlformats.org/officeDocument/2006/relationships/slideLayout" Target="../slideLayouts/slideLayout17.xml"/><Relationship Id="rId6" Type="http://schemas.openxmlformats.org/officeDocument/2006/relationships/hyperlink" Target="https://www.ibm.com/docs/en/baw/22.x?topic=management-participating-in-processes" TargetMode="External"/><Relationship Id="rId5" Type="http://schemas.openxmlformats.org/officeDocument/2006/relationships/hyperlink" Target="https://www.ibm.com/docs/en/baw/22.x?topic=services-overview-integrating-external" TargetMode="External"/><Relationship Id="rId10" Type="http://schemas.openxmlformats.org/officeDocument/2006/relationships/hyperlink" Target="https://www.ibm.com/docs/en/app-connect/containers_cd?topic=designer-testing-running-api-flow" TargetMode="External"/><Relationship Id="rId4" Type="http://schemas.openxmlformats.org/officeDocument/2006/relationships/hyperlink" Target="https://www.ibm.com/docs/en/baw/22.x?topic=management-building-process-applications" TargetMode="External"/><Relationship Id="rId9" Type="http://schemas.openxmlformats.org/officeDocument/2006/relationships/hyperlink" Target="https://www.ibm.com/docs/en/app-connect/containers_eus?topic=servers-deploying-designer-authored-integrations-integ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lur&#10;&#10;Description automatically generated">
            <a:extLst>
              <a:ext uri="{FF2B5EF4-FFF2-40B4-BE49-F238E27FC236}">
                <a16:creationId xmlns:a16="http://schemas.microsoft.com/office/drawing/2014/main" id="{2800B406-C9CC-0578-DE7B-E28CA54F84CF}"/>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3" name="Picture 2" descr="A close up of a wave&#10;&#10;Description automatically generated with low confidence">
            <a:extLst>
              <a:ext uri="{FF2B5EF4-FFF2-40B4-BE49-F238E27FC236}">
                <a16:creationId xmlns:a16="http://schemas.microsoft.com/office/drawing/2014/main" id="{8835307E-49D8-743B-E40C-327710D90B46}"/>
              </a:ext>
            </a:extLst>
          </p:cNvPr>
          <p:cNvPicPr>
            <a:picLocks noChangeAspect="1"/>
          </p:cNvPicPr>
          <p:nvPr/>
        </p:nvPicPr>
        <p:blipFill>
          <a:blip r:embed="rId4">
            <a:alphaModFix amt="24000"/>
          </a:blip>
          <a:stretch>
            <a:fillRect/>
          </a:stretch>
        </p:blipFill>
        <p:spPr>
          <a:xfrm>
            <a:off x="-1" y="-19306"/>
            <a:ext cx="9144000" cy="5162805"/>
          </a:xfrm>
          <a:prstGeom prst="rect">
            <a:avLst/>
          </a:prstGeom>
        </p:spPr>
      </p:pic>
      <p:sp>
        <p:nvSpPr>
          <p:cNvPr id="15" name="Title">
            <a:extLst>
              <a:ext uri="{FF2B5EF4-FFF2-40B4-BE49-F238E27FC236}">
                <a16:creationId xmlns:a16="http://schemas.microsoft.com/office/drawing/2014/main" id="{2957EB19-7404-0245-BE19-789038684254}"/>
              </a:ext>
            </a:extLst>
          </p:cNvPr>
          <p:cNvSpPr txBox="1">
            <a:spLocks/>
          </p:cNvSpPr>
          <p:nvPr/>
        </p:nvSpPr>
        <p:spPr>
          <a:xfrm>
            <a:off x="266700" y="253999"/>
            <a:ext cx="4039293" cy="1181101"/>
          </a:xfrm>
          <a:prstGeom prst="rect">
            <a:avLst/>
          </a:prstGeom>
        </p:spPr>
        <p:txBody>
          <a:bodyPr/>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Automation </a:t>
            </a:r>
            <a:r>
              <a:rPr kumimoji="0" lang="en-US" sz="140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Platinum</a:t>
            </a:r>
            <a:r>
              <a:rPr kumimoji="0" lang="en-US" sz="14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Demo</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Enhancing business automation with integration</a:t>
            </a:r>
            <a:br>
              <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Title">
            <a:extLst>
              <a:ext uri="{FF2B5EF4-FFF2-40B4-BE49-F238E27FC236}">
                <a16:creationId xmlns:a16="http://schemas.microsoft.com/office/drawing/2014/main" id="{1AD0B242-3213-8547-8C3F-3FF3BED0EB2C}"/>
              </a:ext>
            </a:extLst>
          </p:cNvPr>
          <p:cNvSpPr txBox="1">
            <a:spLocks/>
          </p:cNvSpPr>
          <p:nvPr/>
        </p:nvSpPr>
        <p:spPr>
          <a:xfrm>
            <a:off x="0" y="2272793"/>
            <a:ext cx="9144000" cy="1435608"/>
          </a:xfrm>
          <a:prstGeom prst="rect">
            <a:avLst/>
          </a:prstGeom>
        </p:spPr>
        <p:txBody>
          <a:bodyPr lIns="0" rIns="0"/>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Introduction </a:t>
            </a:r>
            <a:r>
              <a:rPr lang="en-US" sz="4000" kern="0" dirty="0">
                <a:solidFill>
                  <a:srgbClr val="FFFFFF"/>
                </a:solidFill>
                <a:latin typeface="Arial" panose="020B0604020202020204" pitchFamily="34" charset="0"/>
                <a:cs typeface="Arial" panose="020B0604020202020204" pitchFamily="34" charset="0"/>
              </a:rPr>
              <a:t>and</a:t>
            </a:r>
            <a:r>
              <a:rPr kumimoji="0" lang="en-US"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overview</a:t>
            </a:r>
          </a:p>
        </p:txBody>
      </p:sp>
      <p:pic>
        <p:nvPicPr>
          <p:cNvPr id="9" name="Picture 8" descr="Icon&#10;&#10;Description automatically generated">
            <a:extLst>
              <a:ext uri="{FF2B5EF4-FFF2-40B4-BE49-F238E27FC236}">
                <a16:creationId xmlns:a16="http://schemas.microsoft.com/office/drawing/2014/main" id="{6453253C-8EA9-B247-8830-64D0A0EDB5CC}"/>
              </a:ext>
            </a:extLst>
          </p:cNvPr>
          <p:cNvPicPr>
            <a:picLocks noChangeAspect="1"/>
          </p:cNvPicPr>
          <p:nvPr/>
        </p:nvPicPr>
        <p:blipFill rotWithShape="1">
          <a:blip r:embed="rId5"/>
          <a:srcRect l="21082" r="21250"/>
          <a:stretch/>
        </p:blipFill>
        <p:spPr>
          <a:xfrm>
            <a:off x="8375650" y="4495800"/>
            <a:ext cx="550847" cy="635738"/>
          </a:xfrm>
          <a:prstGeom prst="rect">
            <a:avLst/>
          </a:prstGeom>
        </p:spPr>
      </p:pic>
    </p:spTree>
    <p:extLst>
      <p:ext uri="{BB962C8B-B14F-4D97-AF65-F5344CB8AC3E}">
        <p14:creationId xmlns:p14="http://schemas.microsoft.com/office/powerpoint/2010/main" val="90204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2DB263F8-D66A-2049-9529-3C72EEA6D259}"/>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317898" y="2974268"/>
            <a:ext cx="4880343" cy="1549944"/>
          </a:xfrm>
          <a:prstGeom prst="rect">
            <a:avLst/>
          </a:prstGeom>
          <a:solidFill>
            <a:schemeClr val="accent5"/>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4" name="Rectangle 3">
            <a:extLst>
              <a:ext uri="{FF2B5EF4-FFF2-40B4-BE49-F238E27FC236}">
                <a16:creationId xmlns:a16="http://schemas.microsoft.com/office/drawing/2014/main" id="{8A229418-3F8E-4A34-4975-017533B32A9E}"/>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2783175" y="3149387"/>
            <a:ext cx="4017387" cy="1058403"/>
          </a:xfrm>
          <a:prstGeom prst="rect">
            <a:avLst/>
          </a:prstGeom>
          <a:solidFill>
            <a:schemeClr val="accent2"/>
          </a:solidFill>
          <a:ln>
            <a:noFill/>
          </a:ln>
        </p:spPr>
        <p:txBody>
          <a:bodyPr wrap="non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Application Integration</a:t>
            </a:r>
          </a:p>
        </p:txBody>
      </p:sp>
      <p:sp>
        <p:nvSpPr>
          <p:cNvPr id="8" name="Rectangle 3">
            <a:extLst>
              <a:ext uri="{FF2B5EF4-FFF2-40B4-BE49-F238E27FC236}">
                <a16:creationId xmlns:a16="http://schemas.microsoft.com/office/drawing/2014/main" id="{DFE4C9F6-ECE1-B92F-5189-70E55B7EEB1F}"/>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2898182" y="3454736"/>
            <a:ext cx="3781587" cy="679673"/>
          </a:xfrm>
          <a:prstGeom prst="rect">
            <a:avLst/>
          </a:prstGeom>
          <a:solidFill>
            <a:schemeClr val="accent1"/>
          </a:solidFill>
          <a:ln>
            <a:noFill/>
          </a:ln>
        </p:spPr>
        <p:txBody>
          <a:bodyPr wrap="none" anchor="b"/>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Designer</a:t>
            </a:r>
          </a:p>
        </p:txBody>
      </p:sp>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latin typeface="Arial" panose="020B0604020202020204" pitchFamily="34" charset="0"/>
                <a:cs typeface="Arial" panose="020B0604020202020204" pitchFamily="34" charset="0"/>
              </a:rPr>
              <a:t>© 2022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8"/>
            <a:ext cx="6210586" cy="369057"/>
          </a:xfrm>
        </p:spPr>
        <p:txBody>
          <a:bodyPr/>
          <a:lstStyle/>
          <a:p>
            <a:r>
              <a:rPr lang="en-US" dirty="0">
                <a:latin typeface="Arial" panose="020B0604020202020204" pitchFamily="34" charset="0"/>
                <a:cs typeface="Arial" panose="020B0604020202020204" pitchFamily="34" charset="0"/>
              </a:rPr>
              <a:t>Demo architecture</a:t>
            </a:r>
            <a:endParaRPr lang="en-US" sz="1600" dirty="0">
              <a:latin typeface="Arial" panose="020B0604020202020204" pitchFamily="34" charset="0"/>
              <a:cs typeface="Arial" panose="020B0604020202020204" pitchFamily="34" charset="0"/>
            </a:endParaRPr>
          </a:p>
        </p:txBody>
      </p:sp>
      <p:sp>
        <p:nvSpPr>
          <p:cNvPr id="35" name="Rectangle 4">
            <a:extLst>
              <a:ext uri="{FF2B5EF4-FFF2-40B4-BE49-F238E27FC236}">
                <a16:creationId xmlns:a16="http://schemas.microsoft.com/office/drawing/2014/main" id="{CD01648A-A085-8D40-8273-2F1784BB731B}"/>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2317898" y="899316"/>
            <a:ext cx="4880343" cy="1623762"/>
          </a:xfrm>
          <a:prstGeom prst="rect">
            <a:avLst/>
          </a:prstGeom>
          <a:solidFill>
            <a:schemeClr val="accent5"/>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15" name="TextBox 14">
            <a:extLst>
              <a:ext uri="{FF2B5EF4-FFF2-40B4-BE49-F238E27FC236}">
                <a16:creationId xmlns:a16="http://schemas.microsoft.com/office/drawing/2014/main" id="{E9B1E71B-274B-4145-931F-9E782EC9FA1E}"/>
              </a:ext>
            </a:extLst>
          </p:cNvPr>
          <p:cNvSpPr txBox="1"/>
          <p:nvPr/>
        </p:nvSpPr>
        <p:spPr>
          <a:xfrm>
            <a:off x="2315401" y="4270295"/>
            <a:ext cx="4005071" cy="261610"/>
          </a:xfrm>
          <a:prstGeom prst="rect">
            <a:avLst/>
          </a:prstGeom>
          <a:noFill/>
        </p:spPr>
        <p:txBody>
          <a:bodyPr wrap="square">
            <a:spAutoFit/>
          </a:bodyPr>
          <a:lstStyle/>
          <a:p>
            <a:pPr marL="0" lvl="1" indent="0" defTabSz="914400" fontAlgn="base">
              <a:spcBef>
                <a:spcPts val="1100"/>
              </a:spcBef>
              <a:spcAft>
                <a:spcPct val="0"/>
              </a:spcAft>
              <a:buClr>
                <a:schemeClr val="bg1"/>
              </a:buClr>
              <a:buSzPct val="100000"/>
            </a:pPr>
            <a:r>
              <a:rPr lang="en-US" sz="1100" kern="0" dirty="0">
                <a:latin typeface="Arial" panose="020B0604020202020204" pitchFamily="34" charset="0"/>
                <a:cs typeface="Arial" panose="020B0604020202020204" pitchFamily="34" charset="0"/>
              </a:rPr>
              <a:t>Cloud Pak for Integration</a:t>
            </a:r>
          </a:p>
        </p:txBody>
      </p:sp>
      <p:sp>
        <p:nvSpPr>
          <p:cNvPr id="28" name="Rectangle 3">
            <a:extLst>
              <a:ext uri="{FF2B5EF4-FFF2-40B4-BE49-F238E27FC236}">
                <a16:creationId xmlns:a16="http://schemas.microsoft.com/office/drawing/2014/main" id="{B9E968BA-3ABD-7D1C-A48A-9C8AE1F3F9FE}"/>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2783175" y="1509202"/>
            <a:ext cx="4017387" cy="704146"/>
          </a:xfrm>
          <a:prstGeom prst="rect">
            <a:avLst/>
          </a:prstGeom>
          <a:solidFill>
            <a:schemeClr val="accent2"/>
          </a:solidFill>
          <a:ln>
            <a:noFill/>
          </a:ln>
        </p:spPr>
        <p:txBody>
          <a:bodyPr wrap="non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Process Application</a:t>
            </a:r>
          </a:p>
        </p:txBody>
      </p:sp>
      <p:sp>
        <p:nvSpPr>
          <p:cNvPr id="32" name="Rectangle 3">
            <a:extLst>
              <a:ext uri="{FF2B5EF4-FFF2-40B4-BE49-F238E27FC236}">
                <a16:creationId xmlns:a16="http://schemas.microsoft.com/office/drawing/2014/main" id="{E4DC9E64-96AC-0830-CD72-DB67E875C195}"/>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3847762" y="1891720"/>
            <a:ext cx="1888211" cy="216079"/>
          </a:xfrm>
          <a:prstGeom prst="rect">
            <a:avLst/>
          </a:prstGeom>
          <a:solidFill>
            <a:schemeClr val="accent3"/>
          </a:solidFill>
          <a:ln>
            <a:noFill/>
          </a:ln>
        </p:spPr>
        <p:txBody>
          <a:bodyPr wrap="non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latin typeface="Arial" panose="020B0604020202020204" pitchFamily="34" charset="0"/>
                <a:cs typeface="Arial" panose="020B0604020202020204" pitchFamily="34" charset="0"/>
              </a:rPr>
              <a:t>External Service Connector</a:t>
            </a:r>
          </a:p>
        </p:txBody>
      </p:sp>
      <p:sp>
        <p:nvSpPr>
          <p:cNvPr id="34" name="Rectangle 3">
            <a:extLst>
              <a:ext uri="{FF2B5EF4-FFF2-40B4-BE49-F238E27FC236}">
                <a16:creationId xmlns:a16="http://schemas.microsoft.com/office/drawing/2014/main" id="{E81AD3D2-B522-D544-4258-08FED2A5F03E}"/>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2783175" y="980722"/>
            <a:ext cx="4017387" cy="416380"/>
          </a:xfrm>
          <a:prstGeom prst="rect">
            <a:avLst/>
          </a:prstGeom>
          <a:solidFill>
            <a:schemeClr val="accent1"/>
          </a:solidFill>
          <a:ln>
            <a:noFill/>
          </a:ln>
        </p:spPr>
        <p:txBody>
          <a:bodyPr wrap="non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200" b="1" kern="0" dirty="0">
                <a:solidFill>
                  <a:schemeClr val="bg1"/>
                </a:solidFill>
                <a:latin typeface="Arial" panose="020B0604020202020204" pitchFamily="34" charset="0"/>
                <a:cs typeface="Arial" panose="020B0604020202020204" pitchFamily="34" charset="0"/>
              </a:rPr>
              <a:t>Work Portal</a:t>
            </a:r>
          </a:p>
        </p:txBody>
      </p:sp>
      <p:cxnSp>
        <p:nvCxnSpPr>
          <p:cNvPr id="98" name="Elbow Connector 97">
            <a:extLst>
              <a:ext uri="{FF2B5EF4-FFF2-40B4-BE49-F238E27FC236}">
                <a16:creationId xmlns:a16="http://schemas.microsoft.com/office/drawing/2014/main" id="{B9B0872C-BB53-F091-A094-A027B8369B7E}"/>
              </a:ext>
            </a:extLst>
          </p:cNvPr>
          <p:cNvCxnSpPr>
            <a:cxnSpLocks/>
            <a:stCxn id="4" idx="0"/>
          </p:cNvCxnSpPr>
          <p:nvPr/>
        </p:nvCxnSpPr>
        <p:spPr>
          <a:xfrm rot="16200000" flipV="1">
            <a:off x="4269352" y="2626869"/>
            <a:ext cx="1044345" cy="691"/>
          </a:xfrm>
          <a:prstGeom prst="bentConnector3">
            <a:avLst>
              <a:gd name="adj1" fmla="val 50000"/>
            </a:avLst>
          </a:prstGeom>
          <a:ln>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BB72ABB-DC98-5067-379E-9AD136192033}"/>
              </a:ext>
            </a:extLst>
          </p:cNvPr>
          <p:cNvSpPr txBox="1"/>
          <p:nvPr/>
        </p:nvSpPr>
        <p:spPr>
          <a:xfrm>
            <a:off x="2315401" y="2261468"/>
            <a:ext cx="4005071" cy="261610"/>
          </a:xfrm>
          <a:prstGeom prst="rect">
            <a:avLst/>
          </a:prstGeom>
          <a:noFill/>
        </p:spPr>
        <p:txBody>
          <a:bodyPr wrap="square">
            <a:spAutoFit/>
          </a:bodyPr>
          <a:lstStyle/>
          <a:p>
            <a:pPr marL="0" lvl="1" indent="0" defTabSz="914400" fontAlgn="base">
              <a:spcBef>
                <a:spcPts val="1100"/>
              </a:spcBef>
              <a:spcAft>
                <a:spcPct val="0"/>
              </a:spcAft>
              <a:buClr>
                <a:schemeClr val="bg1"/>
              </a:buClr>
              <a:buSzPct val="100000"/>
            </a:pPr>
            <a:r>
              <a:rPr lang="en-US" sz="1100" kern="0" dirty="0">
                <a:latin typeface="Arial" panose="020B0604020202020204" pitchFamily="34" charset="0"/>
                <a:cs typeface="Arial" panose="020B0604020202020204" pitchFamily="34" charset="0"/>
              </a:rPr>
              <a:t>Cloud Pak for Business Automation</a:t>
            </a:r>
          </a:p>
        </p:txBody>
      </p:sp>
      <p:sp>
        <p:nvSpPr>
          <p:cNvPr id="31" name="TextBox 30">
            <a:extLst>
              <a:ext uri="{FF2B5EF4-FFF2-40B4-BE49-F238E27FC236}">
                <a16:creationId xmlns:a16="http://schemas.microsoft.com/office/drawing/2014/main" id="{15461438-3514-ECA9-6AF8-BCE81AAAE1E0}"/>
              </a:ext>
            </a:extLst>
          </p:cNvPr>
          <p:cNvSpPr txBox="1"/>
          <p:nvPr/>
        </p:nvSpPr>
        <p:spPr>
          <a:xfrm>
            <a:off x="4788975" y="2588598"/>
            <a:ext cx="545453" cy="323165"/>
          </a:xfrm>
          <a:prstGeom prst="rect">
            <a:avLst/>
          </a:prstGeom>
          <a:noFill/>
        </p:spPr>
        <p:txBody>
          <a:bodyPr wrap="square" lIns="91440" tIns="91440" rIns="91440" bIns="91440" rtlCol="0">
            <a:spAutoFit/>
          </a:bodyPr>
          <a:lstStyle/>
          <a:p>
            <a:pPr algn="l">
              <a:spcBef>
                <a:spcPts val="1100"/>
              </a:spcBef>
            </a:pPr>
            <a:r>
              <a:rPr lang="en-US" sz="900" i="1" dirty="0">
                <a:solidFill>
                  <a:schemeClr val="tx1"/>
                </a:solidFill>
                <a:latin typeface="Arial" panose="020B0604020202020204" pitchFamily="34" charset="0"/>
                <a:ea typeface="IBM Plex Sans" charset="0"/>
                <a:cs typeface="Arial" panose="020B0604020202020204" pitchFamily="34" charset="0"/>
              </a:rPr>
              <a:t>REST</a:t>
            </a:r>
          </a:p>
        </p:txBody>
      </p:sp>
      <p:sp>
        <p:nvSpPr>
          <p:cNvPr id="6" name="Rectangle 3">
            <a:extLst>
              <a:ext uri="{FF2B5EF4-FFF2-40B4-BE49-F238E27FC236}">
                <a16:creationId xmlns:a16="http://schemas.microsoft.com/office/drawing/2014/main" id="{BE6EDA11-FF91-2BAE-1A56-8756AFA324E3}"/>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4884855" y="3570827"/>
            <a:ext cx="1686425" cy="211986"/>
          </a:xfrm>
          <a:prstGeom prst="rect">
            <a:avLst/>
          </a:prstGeom>
          <a:solidFill>
            <a:schemeClr val="accent3"/>
          </a:solidFill>
          <a:ln>
            <a:noFill/>
          </a:ln>
        </p:spPr>
        <p:txBody>
          <a:bodyPr wrap="non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latin typeface="Arial" panose="020B0604020202020204" pitchFamily="34" charset="0"/>
                <a:cs typeface="Arial" panose="020B0604020202020204" pitchFamily="34" charset="0"/>
              </a:rPr>
              <a:t>MQ Connector</a:t>
            </a:r>
          </a:p>
        </p:txBody>
      </p:sp>
      <p:sp>
        <p:nvSpPr>
          <p:cNvPr id="7" name="Rectangle 3">
            <a:extLst>
              <a:ext uri="{FF2B5EF4-FFF2-40B4-BE49-F238E27FC236}">
                <a16:creationId xmlns:a16="http://schemas.microsoft.com/office/drawing/2014/main" id="{CCFD117C-BE78-07E7-96DA-780DC3C76811}"/>
              </a:ext>
              <a:ext uri="{C183D7F6-B498-43B3-948B-1728B52AA6E4}">
                <adec:decorative xmlns:adec="http://schemas.microsoft.com/office/drawing/2017/decorative" val="1"/>
              </a:ext>
            </a:extLst>
          </p:cNvPr>
          <p:cNvSpPr>
            <a:spLocks noChangeArrowheads="1"/>
          </p:cNvSpPr>
          <p:nvPr>
            <p:custDataLst>
              <p:tags r:id="rId9"/>
            </p:custDataLst>
          </p:nvPr>
        </p:nvSpPr>
        <p:spPr bwMode="auto">
          <a:xfrm>
            <a:off x="3068137" y="3566734"/>
            <a:ext cx="1686425" cy="211986"/>
          </a:xfrm>
          <a:prstGeom prst="rect">
            <a:avLst/>
          </a:prstGeom>
          <a:solidFill>
            <a:schemeClr val="accent3"/>
          </a:solidFill>
          <a:ln>
            <a:noFill/>
          </a:ln>
        </p:spPr>
        <p:txBody>
          <a:bodyPr wrap="non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latin typeface="Arial" panose="020B0604020202020204" pitchFamily="34" charset="0"/>
                <a:cs typeface="Arial" panose="020B0604020202020204" pitchFamily="34" charset="0"/>
              </a:rPr>
              <a:t>HTTP Connector</a:t>
            </a:r>
          </a:p>
        </p:txBody>
      </p:sp>
    </p:spTree>
    <p:extLst>
      <p:ext uri="{BB962C8B-B14F-4D97-AF65-F5344CB8AC3E}">
        <p14:creationId xmlns:p14="http://schemas.microsoft.com/office/powerpoint/2010/main" val="76059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8">
            <a:extLst>
              <a:ext uri="{FF2B5EF4-FFF2-40B4-BE49-F238E27FC236}">
                <a16:creationId xmlns:a16="http://schemas.microsoft.com/office/drawing/2014/main" id="{89BFF9BB-0B7A-2884-3C28-A924550A1E05}"/>
              </a:ext>
            </a:extLst>
          </p:cNvPr>
          <p:cNvGraphicFramePr>
            <a:graphicFrameLocks noGrp="1"/>
          </p:cNvGraphicFramePr>
          <p:nvPr>
            <p:extLst>
              <p:ext uri="{D42A27DB-BD31-4B8C-83A1-F6EECF244321}">
                <p14:modId xmlns:p14="http://schemas.microsoft.com/office/powerpoint/2010/main" val="3180657407"/>
              </p:ext>
            </p:extLst>
          </p:nvPr>
        </p:nvGraphicFramePr>
        <p:xfrm>
          <a:off x="228665" y="692448"/>
          <a:ext cx="8705023" cy="2392680"/>
        </p:xfrm>
        <a:graphic>
          <a:graphicData uri="http://schemas.openxmlformats.org/drawingml/2006/table">
            <a:tbl>
              <a:tblPr firstRow="1" bandRow="1">
                <a:tableStyleId>{D7AC3CCA-C797-4891-BE02-D94E43425B78}</a:tableStyleId>
              </a:tblPr>
              <a:tblGrid>
                <a:gridCol w="2412935">
                  <a:extLst>
                    <a:ext uri="{9D8B030D-6E8A-4147-A177-3AD203B41FA5}">
                      <a16:colId xmlns:a16="http://schemas.microsoft.com/office/drawing/2014/main" val="843429630"/>
                    </a:ext>
                  </a:extLst>
                </a:gridCol>
                <a:gridCol w="6292088">
                  <a:extLst>
                    <a:ext uri="{9D8B030D-6E8A-4147-A177-3AD203B41FA5}">
                      <a16:colId xmlns:a16="http://schemas.microsoft.com/office/drawing/2014/main" val="504005884"/>
                    </a:ext>
                  </a:extLst>
                </a:gridCol>
              </a:tblGrid>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Purpose of this deck</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This deck is to be shown to customers to introduce and summarize the </a:t>
                      </a:r>
                      <a:r>
                        <a:rPr lang="en-US" sz="1100" b="1" dirty="0">
                          <a:solidFill>
                            <a:schemeClr val="tx1"/>
                          </a:solidFill>
                          <a:latin typeface="Arial" panose="020B0604020202020204" pitchFamily="34" charset="0"/>
                          <a:cs typeface="Arial" panose="020B0604020202020204" pitchFamily="34" charset="0"/>
                        </a:rPr>
                        <a:t>Enhancing business automation with integration </a:t>
                      </a:r>
                      <a:r>
                        <a:rPr lang="en-US" sz="1100" b="0" dirty="0">
                          <a:solidFill>
                            <a:schemeClr val="tx1"/>
                          </a:solidFill>
                          <a:latin typeface="Arial" panose="020B0604020202020204" pitchFamily="34" charset="0"/>
                          <a:cs typeface="Arial" panose="020B0604020202020204" pitchFamily="34" charset="0"/>
                        </a:rPr>
                        <a:t>demo.</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159144"/>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Scenario overview</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b="0" kern="1200" dirty="0">
                          <a:solidFill>
                            <a:srgbClr val="000000"/>
                          </a:solidFill>
                          <a:latin typeface="Arial" panose="020B0604020202020204" pitchFamily="34" charset="0"/>
                          <a:ea typeface="+mn-ea"/>
                          <a:cs typeface="Arial" panose="020B0604020202020204" pitchFamily="34" charset="0"/>
                        </a:rPr>
                        <a:t>This demo shows how the IBM Cloud Pak for Business Automation and the IBM Cloud Pak for Integration can be combined to streamline a customer account opening process. </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693694"/>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Product(s) in the demo</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100" dirty="0">
                          <a:solidFill>
                            <a:srgbClr val="000000"/>
                          </a:solidFill>
                          <a:latin typeface="Arial" panose="020B0604020202020204" pitchFamily="34" charset="0"/>
                          <a:cs typeface="Arial" panose="020B0604020202020204" pitchFamily="34" charset="0"/>
                        </a:rPr>
                        <a:t>Cloud Pak for Business Automation; Cloud Pak for Integration</a:t>
                      </a:r>
                      <a:endParaRPr lang="en-US" sz="1100" i="1"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972758"/>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Capabilities to be demonstrated</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lang="en-US" sz="1100" i="0" dirty="0">
                          <a:solidFill>
                            <a:srgbClr val="000000"/>
                          </a:solidFill>
                          <a:latin typeface="Arial" panose="020B0604020202020204" pitchFamily="34" charset="0"/>
                          <a:cs typeface="Arial" panose="020B0604020202020204" pitchFamily="34" charset="0"/>
                        </a:rPr>
                        <a:t>Workflow (Cloud Pak for Business Automation); Application integration (Cloud Pak for Integration)</a:t>
                      </a: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216589"/>
                  </a:ext>
                </a:extLst>
              </a:tr>
              <a:tr h="370840">
                <a:tc>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IBM Technology Zone page</a:t>
                      </a:r>
                    </a:p>
                  </a:txBody>
                  <a:tcPr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100" dirty="0">
                          <a:solidFill>
                            <a:schemeClr val="tx1"/>
                          </a:solidFill>
                          <a:latin typeface="Arial" panose="020B0604020202020204" pitchFamily="34" charset="0"/>
                          <a:cs typeface="Arial" panose="020B0604020202020204" pitchFamily="34" charset="0"/>
                          <a:hlinkClick r:id="rId13"/>
                        </a:rPr>
                        <a:t>https://techzone.ibm.com/collection/platinum-demos-enhancing-business-automation-with-integration</a:t>
                      </a:r>
                      <a:endParaRPr lang="en-US" sz="1100" dirty="0">
                        <a:solidFill>
                          <a:schemeClr val="tx1"/>
                        </a:solidFill>
                        <a:latin typeface="Arial" panose="020B0604020202020204" pitchFamily="34" charset="0"/>
                        <a:cs typeface="Arial" panose="020B0604020202020204" pitchFamily="34" charset="0"/>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290482"/>
                  </a:ext>
                </a:extLst>
              </a:tr>
              <a:tr h="370840">
                <a:tc gridSpan="2">
                  <a:txBody>
                    <a:bodyPr/>
                    <a:lstStyle/>
                    <a:p>
                      <a:pPr marL="0" algn="l" defTabSz="725139" rtl="0" eaLnBrk="1" latinLnBrk="0" hangingPunct="1"/>
                      <a:r>
                        <a:rPr lang="en-US" sz="1100" b="1" i="0" kern="1200" dirty="0">
                          <a:solidFill>
                            <a:schemeClr val="tx1"/>
                          </a:solidFill>
                          <a:latin typeface="Arial" panose="020B0604020202020204" pitchFamily="34" charset="0"/>
                          <a:ea typeface="+mn-ea"/>
                          <a:cs typeface="Arial" panose="020B0604020202020204" pitchFamily="34" charset="0"/>
                        </a:rPr>
                        <a:t>Demo components</a:t>
                      </a:r>
                      <a:endParaRPr lang="en-US" sz="1100" b="1" i="0" kern="1200" dirty="0">
                        <a:solidFill>
                          <a:srgbClr val="FFC000"/>
                        </a:solidFill>
                        <a:latin typeface="Arial" panose="020B0604020202020204" pitchFamily="34" charset="0"/>
                        <a:ea typeface="+mn-ea"/>
                        <a:cs typeface="Arial" panose="020B0604020202020204" pitchFamily="34" charset="0"/>
                      </a:endParaRPr>
                    </a:p>
                  </a:txBody>
                  <a:tcPr anchor="ctr">
                    <a:lnT w="3175" cap="flat" cmpd="sng" algn="ctr">
                      <a:solidFill>
                        <a:schemeClr val="tx1"/>
                      </a:solidFill>
                      <a:prstDash val="solid"/>
                      <a:round/>
                      <a:headEnd type="none" w="med" len="med"/>
                      <a:tailEnd type="none" w="med" len="med"/>
                    </a:lnT>
                  </a:tcPr>
                </a:tc>
                <a:tc hMerge="1">
                  <a:txBody>
                    <a:bodyPr/>
                    <a:lstStyle/>
                    <a:p>
                      <a:endParaRPr lang="en-US" sz="1200" dirty="0">
                        <a:solidFill>
                          <a:schemeClr val="tx1"/>
                        </a:solidFill>
                      </a:endParaRPr>
                    </a:p>
                  </a:txBody>
                  <a:tcPr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2663667"/>
                  </a:ext>
                </a:extLst>
              </a:tr>
            </a:tbl>
          </a:graphicData>
        </a:graphic>
      </p:graphicFrame>
      <p:sp>
        <p:nvSpPr>
          <p:cNvPr id="5" name="Footer Placeholder 4">
            <a:extLst>
              <a:ext uri="{FF2B5EF4-FFF2-40B4-BE49-F238E27FC236}">
                <a16:creationId xmlns:a16="http://schemas.microsoft.com/office/drawing/2014/main" id="{560293D5-E65B-FF41-B517-6F3F285C2223}"/>
              </a:ext>
            </a:extLst>
          </p:cNvPr>
          <p:cNvSpPr>
            <a:spLocks noGrp="1"/>
          </p:cNvSpPr>
          <p:nvPr>
            <p:ph type="ftr" sz="quarter" idx="10"/>
          </p:nvPr>
        </p:nvSpPr>
        <p:spPr/>
        <p:txBody>
          <a:bodyPr/>
          <a:lstStyle/>
          <a:p>
            <a:r>
              <a:rPr lang="en-US" dirty="0">
                <a:latin typeface="Arial" panose="020B0604020202020204" pitchFamily="34" charset="0"/>
                <a:cs typeface="Arial" panose="020B0604020202020204" pitchFamily="34" charset="0"/>
              </a:rPr>
              <a:t>© 2022 IBM Corporation</a:t>
            </a:r>
          </a:p>
        </p:txBody>
      </p:sp>
      <p:sp>
        <p:nvSpPr>
          <p:cNvPr id="4" name="TextBox 3">
            <a:extLst>
              <a:ext uri="{FF2B5EF4-FFF2-40B4-BE49-F238E27FC236}">
                <a16:creationId xmlns:a16="http://schemas.microsoft.com/office/drawing/2014/main" id="{950C2ADF-0A9C-374C-90E9-2A5628F1D410}"/>
              </a:ext>
            </a:extLst>
          </p:cNvPr>
          <p:cNvSpPr txBox="1"/>
          <p:nvPr/>
        </p:nvSpPr>
        <p:spPr>
          <a:xfrm>
            <a:off x="4282069" y="112971"/>
            <a:ext cx="4771140" cy="369332"/>
          </a:xfrm>
          <a:prstGeom prst="rect">
            <a:avLst/>
          </a:prstGeom>
          <a:noFill/>
          <a:ln w="25400">
            <a:solidFill>
              <a:srgbClr val="FF0000"/>
            </a:solidFill>
          </a:ln>
        </p:spPr>
        <p:txBody>
          <a:bodyPr wrap="square" lIns="91440" tIns="91440" rIns="91440" bIns="91440" rtlCol="0">
            <a:spAutoFit/>
          </a:bodyPr>
          <a:lstStyle/>
          <a:p>
            <a:pPr algn="ctr">
              <a:spcBef>
                <a:spcPts val="1100"/>
              </a:spcBef>
            </a:pPr>
            <a:r>
              <a:rPr lang="en-US" sz="1200" b="1" dirty="0">
                <a:solidFill>
                  <a:srgbClr val="FF0000"/>
                </a:solidFill>
                <a:latin typeface="Arial" panose="020B0604020202020204" pitchFamily="34" charset="0"/>
                <a:ea typeface="IBM Plex Sans" charset="0"/>
                <a:cs typeface="Arial" panose="020B0604020202020204" pitchFamily="34" charset="0"/>
              </a:rPr>
              <a:t>REMOVE THIS SLIDE BEFORE PRESENTING TO CUSTOMERS</a:t>
            </a:r>
          </a:p>
        </p:txBody>
      </p:sp>
      <p:sp>
        <p:nvSpPr>
          <p:cNvPr id="29" name="Title 1">
            <a:extLst>
              <a:ext uri="{FF2B5EF4-FFF2-40B4-BE49-F238E27FC236}">
                <a16:creationId xmlns:a16="http://schemas.microsoft.com/office/drawing/2014/main" id="{7CCDECB3-6AF3-20E8-468F-AC39BD878A06}"/>
              </a:ext>
            </a:extLst>
          </p:cNvPr>
          <p:cNvSpPr>
            <a:spLocks noGrp="1"/>
          </p:cNvSpPr>
          <p:nvPr>
            <p:ph type="title"/>
          </p:nvPr>
        </p:nvSpPr>
        <p:spPr>
          <a:xfrm>
            <a:off x="210311" y="201168"/>
            <a:ext cx="5729571" cy="308333"/>
          </a:xfrm>
        </p:spPr>
        <p:txBody>
          <a:bodyPr/>
          <a:lstStyle/>
          <a:p>
            <a:r>
              <a:rPr lang="en-US" dirty="0">
                <a:latin typeface="Arial" panose="020B0604020202020204" pitchFamily="34" charset="0"/>
                <a:cs typeface="Arial" panose="020B0604020202020204" pitchFamily="34" charset="0"/>
              </a:rPr>
              <a:t>Demo overview</a:t>
            </a:r>
          </a:p>
        </p:txBody>
      </p:sp>
      <p:grpSp>
        <p:nvGrpSpPr>
          <p:cNvPr id="9" name="Group 8">
            <a:extLst>
              <a:ext uri="{FF2B5EF4-FFF2-40B4-BE49-F238E27FC236}">
                <a16:creationId xmlns:a16="http://schemas.microsoft.com/office/drawing/2014/main" id="{368D6329-3424-7125-46A3-2215F1DA7BFC}"/>
              </a:ext>
            </a:extLst>
          </p:cNvPr>
          <p:cNvGrpSpPr/>
          <p:nvPr/>
        </p:nvGrpSpPr>
        <p:grpSpPr>
          <a:xfrm>
            <a:off x="2797187" y="2805165"/>
            <a:ext cx="5520652" cy="1661653"/>
            <a:chOff x="2087738" y="2894581"/>
            <a:chExt cx="5520652" cy="1661653"/>
          </a:xfrm>
        </p:grpSpPr>
        <p:sp>
          <p:nvSpPr>
            <p:cNvPr id="34" name="Rectangle 4">
              <a:extLst>
                <a:ext uri="{FF2B5EF4-FFF2-40B4-BE49-F238E27FC236}">
                  <a16:creationId xmlns:a16="http://schemas.microsoft.com/office/drawing/2014/main" id="{723CA934-E5BE-93C2-CBEB-BA2E3705CB6C}"/>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090148" y="3135284"/>
              <a:ext cx="2710053" cy="1420950"/>
            </a:xfrm>
            <a:prstGeom prst="rect">
              <a:avLst/>
            </a:prstGeom>
            <a:solidFill>
              <a:schemeClr val="accent5"/>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38" name="TextBox 37">
              <a:extLst>
                <a:ext uri="{FF2B5EF4-FFF2-40B4-BE49-F238E27FC236}">
                  <a16:creationId xmlns:a16="http://schemas.microsoft.com/office/drawing/2014/main" id="{8BE7D4A3-09EE-C44B-5178-42AA15139D36}"/>
                </a:ext>
              </a:extLst>
            </p:cNvPr>
            <p:cNvSpPr txBox="1"/>
            <p:nvPr/>
          </p:nvSpPr>
          <p:spPr>
            <a:xfrm>
              <a:off x="2087738" y="4306290"/>
              <a:ext cx="2714872" cy="215444"/>
            </a:xfrm>
            <a:prstGeom prst="rect">
              <a:avLst/>
            </a:prstGeom>
            <a:noFill/>
          </p:spPr>
          <p:txBody>
            <a:bodyPr wrap="square" anchor="ctr">
              <a:spAutoFit/>
            </a:bodyPr>
            <a:lstStyle/>
            <a:p>
              <a:pPr marL="0" lvl="1" indent="0" algn="ctr" defTabSz="914400" fontAlgn="base">
                <a:spcBef>
                  <a:spcPts val="1100"/>
                </a:spcBef>
                <a:spcAft>
                  <a:spcPct val="0"/>
                </a:spcAft>
                <a:buClr>
                  <a:schemeClr val="bg1"/>
                </a:buClr>
                <a:buSzPct val="100000"/>
              </a:pPr>
              <a:r>
                <a:rPr lang="en-US" sz="800" kern="0" dirty="0">
                  <a:latin typeface="Arial" panose="020B0604020202020204" pitchFamily="34" charset="0"/>
                  <a:cs typeface="Arial" panose="020B0604020202020204" pitchFamily="34" charset="0"/>
                </a:rPr>
                <a:t>Cloud Pak for Business Automation (VM)</a:t>
              </a:r>
            </a:p>
          </p:txBody>
        </p:sp>
        <p:sp>
          <p:nvSpPr>
            <p:cNvPr id="39" name="Rectangle 4">
              <a:extLst>
                <a:ext uri="{FF2B5EF4-FFF2-40B4-BE49-F238E27FC236}">
                  <a16:creationId xmlns:a16="http://schemas.microsoft.com/office/drawing/2014/main" id="{B9959591-2825-B99F-7937-AD409D2EC808}"/>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4901766" y="3135284"/>
              <a:ext cx="2706624" cy="1420950"/>
            </a:xfrm>
            <a:prstGeom prst="rect">
              <a:avLst/>
            </a:prstGeom>
            <a:solidFill>
              <a:schemeClr val="accent5"/>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40" name="TextBox 39">
              <a:extLst>
                <a:ext uri="{FF2B5EF4-FFF2-40B4-BE49-F238E27FC236}">
                  <a16:creationId xmlns:a16="http://schemas.microsoft.com/office/drawing/2014/main" id="{CC0F1C40-AAFD-89F3-8239-52F048654D1A}"/>
                </a:ext>
              </a:extLst>
            </p:cNvPr>
            <p:cNvSpPr txBox="1"/>
            <p:nvPr/>
          </p:nvSpPr>
          <p:spPr>
            <a:xfrm>
              <a:off x="4898981" y="4306290"/>
              <a:ext cx="2706625" cy="215444"/>
            </a:xfrm>
            <a:prstGeom prst="rect">
              <a:avLst/>
            </a:prstGeom>
            <a:noFill/>
          </p:spPr>
          <p:txBody>
            <a:bodyPr wrap="square" anchor="ctr">
              <a:spAutoFit/>
            </a:bodyPr>
            <a:lstStyle/>
            <a:p>
              <a:pPr marL="0" lvl="1" indent="0" algn="ctr" defTabSz="914400" fontAlgn="base">
                <a:spcBef>
                  <a:spcPts val="1100"/>
                </a:spcBef>
                <a:spcAft>
                  <a:spcPct val="0"/>
                </a:spcAft>
                <a:buClr>
                  <a:schemeClr val="bg1"/>
                </a:buClr>
                <a:buSzPct val="100000"/>
              </a:pPr>
              <a:r>
                <a:rPr lang="en-US" sz="800" kern="0" dirty="0">
                  <a:latin typeface="Arial" panose="020B0604020202020204" pitchFamily="34" charset="0"/>
                  <a:cs typeface="Arial" panose="020B0604020202020204" pitchFamily="34" charset="0"/>
                </a:rPr>
                <a:t>Cloud Pak for Integration (ROKS) </a:t>
              </a:r>
            </a:p>
          </p:txBody>
        </p:sp>
        <p:sp>
          <p:nvSpPr>
            <p:cNvPr id="42" name="Rectangle 3">
              <a:extLst>
                <a:ext uri="{FF2B5EF4-FFF2-40B4-BE49-F238E27FC236}">
                  <a16:creationId xmlns:a16="http://schemas.microsoft.com/office/drawing/2014/main" id="{49091085-2FC4-6CA5-82DC-E4D25A1E4922}"/>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2212475" y="3244222"/>
              <a:ext cx="2465398" cy="1027426"/>
            </a:xfrm>
            <a:prstGeom prst="rect">
              <a:avLst/>
            </a:prstGeom>
            <a:solidFill>
              <a:schemeClr val="accent2"/>
            </a:solidFill>
            <a:ln>
              <a:noFill/>
            </a:ln>
          </p:spPr>
          <p:txBody>
            <a:bodyPr wrap="squar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br>
                <a:rPr lang="en-US" sz="800" kern="0" dirty="0">
                  <a:solidFill>
                    <a:schemeClr val="bg1"/>
                  </a:solidFill>
                  <a:latin typeface="Arial" panose="020B0604020202020204" pitchFamily="34" charset="0"/>
                  <a:cs typeface="Arial" panose="020B0604020202020204" pitchFamily="34" charset="0"/>
                </a:rPr>
              </a:br>
              <a:r>
                <a:rPr lang="en-US" sz="800" b="1" kern="0" dirty="0">
                  <a:solidFill>
                    <a:schemeClr val="bg1"/>
                  </a:solidFill>
                  <a:latin typeface="Arial" panose="020B0604020202020204" pitchFamily="34" charset="0"/>
                  <a:cs typeface="Arial" panose="020B0604020202020204" pitchFamily="34" charset="0"/>
                </a:rPr>
                <a:t>Workflow</a:t>
              </a:r>
            </a:p>
          </p:txBody>
        </p:sp>
        <p:grpSp>
          <p:nvGrpSpPr>
            <p:cNvPr id="6" name="Group 5">
              <a:extLst>
                <a:ext uri="{FF2B5EF4-FFF2-40B4-BE49-F238E27FC236}">
                  <a16:creationId xmlns:a16="http://schemas.microsoft.com/office/drawing/2014/main" id="{77E0012D-90DA-13F7-250E-67CC0EF51530}"/>
                </a:ext>
              </a:extLst>
            </p:cNvPr>
            <p:cNvGrpSpPr/>
            <p:nvPr/>
          </p:nvGrpSpPr>
          <p:grpSpPr>
            <a:xfrm>
              <a:off x="2327481" y="3668807"/>
              <a:ext cx="2235386" cy="457199"/>
              <a:chOff x="2379440" y="3637274"/>
              <a:chExt cx="2235386" cy="457199"/>
            </a:xfrm>
          </p:grpSpPr>
          <p:sp>
            <p:nvSpPr>
              <p:cNvPr id="62" name="Rectangle 3">
                <a:extLst>
                  <a:ext uri="{FF2B5EF4-FFF2-40B4-BE49-F238E27FC236}">
                    <a16:creationId xmlns:a16="http://schemas.microsoft.com/office/drawing/2014/main" id="{A4EFE187-40D2-39DD-65BC-C3B35387C76F}"/>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3910738" y="3639143"/>
                <a:ext cx="704088" cy="45346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Work</a:t>
                </a:r>
                <a:br>
                  <a:rPr lang="en-US" sz="800" kern="0" dirty="0">
                    <a:solidFill>
                      <a:schemeClr val="bg1"/>
                    </a:solidFill>
                    <a:latin typeface="Arial" panose="020B0604020202020204" pitchFamily="34" charset="0"/>
                    <a:cs typeface="Arial" panose="020B0604020202020204" pitchFamily="34" charset="0"/>
                  </a:rPr>
                </a:br>
                <a:r>
                  <a:rPr lang="en-US" sz="800" kern="0" dirty="0">
                    <a:solidFill>
                      <a:schemeClr val="bg1"/>
                    </a:solidFill>
                    <a:latin typeface="Arial" panose="020B0604020202020204" pitchFamily="34" charset="0"/>
                    <a:cs typeface="Arial" panose="020B0604020202020204" pitchFamily="34" charset="0"/>
                  </a:rPr>
                  <a:t>portal</a:t>
                </a:r>
              </a:p>
            </p:txBody>
          </p:sp>
          <p:sp>
            <p:nvSpPr>
              <p:cNvPr id="63" name="Rectangle 3">
                <a:extLst>
                  <a:ext uri="{FF2B5EF4-FFF2-40B4-BE49-F238E27FC236}">
                    <a16:creationId xmlns:a16="http://schemas.microsoft.com/office/drawing/2014/main" id="{F2C27973-619F-70AD-5DF1-6A2A123986C7}"/>
                  </a:ext>
                  <a:ext uri="{C183D7F6-B498-43B3-948B-1728B52AA6E4}">
                    <adec:decorative xmlns:adec="http://schemas.microsoft.com/office/drawing/2017/decorative" val="1"/>
                  </a:ext>
                </a:extLst>
              </p:cNvPr>
              <p:cNvSpPr>
                <a:spLocks noChangeArrowheads="1"/>
              </p:cNvSpPr>
              <p:nvPr>
                <p:custDataLst>
                  <p:tags r:id="rId9"/>
                </p:custDataLst>
              </p:nvPr>
            </p:nvSpPr>
            <p:spPr bwMode="auto">
              <a:xfrm>
                <a:off x="3143544" y="3639143"/>
                <a:ext cx="704088" cy="45346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Workflow runtime</a:t>
                </a:r>
              </a:p>
            </p:txBody>
          </p:sp>
          <p:sp>
            <p:nvSpPr>
              <p:cNvPr id="60" name="Rectangle 3">
                <a:extLst>
                  <a:ext uri="{FF2B5EF4-FFF2-40B4-BE49-F238E27FC236}">
                    <a16:creationId xmlns:a16="http://schemas.microsoft.com/office/drawing/2014/main" id="{D2CBCA37-050C-FBDC-A7B5-AF979869C512}"/>
                  </a:ext>
                  <a:ext uri="{C183D7F6-B498-43B3-948B-1728B52AA6E4}">
                    <adec:decorative xmlns:adec="http://schemas.microsoft.com/office/drawing/2017/decorative" val="1"/>
                  </a:ext>
                </a:extLst>
              </p:cNvPr>
              <p:cNvSpPr>
                <a:spLocks noChangeArrowheads="1"/>
              </p:cNvSpPr>
              <p:nvPr>
                <p:custDataLst>
                  <p:tags r:id="rId10"/>
                </p:custDataLst>
              </p:nvPr>
            </p:nvSpPr>
            <p:spPr bwMode="auto">
              <a:xfrm>
                <a:off x="2379440" y="3637274"/>
                <a:ext cx="700997" cy="45719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Process authoring</a:t>
                </a:r>
              </a:p>
            </p:txBody>
          </p:sp>
        </p:grpSp>
        <p:sp>
          <p:nvSpPr>
            <p:cNvPr id="46" name="Rectangle 3">
              <a:extLst>
                <a:ext uri="{FF2B5EF4-FFF2-40B4-BE49-F238E27FC236}">
                  <a16:creationId xmlns:a16="http://schemas.microsoft.com/office/drawing/2014/main" id="{11360D08-42FB-4C2F-114A-9FB5FB213D6C}"/>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5020648" y="3244221"/>
              <a:ext cx="2468861" cy="1027570"/>
            </a:xfrm>
            <a:prstGeom prst="rect">
              <a:avLst/>
            </a:prstGeom>
            <a:solidFill>
              <a:schemeClr val="accent2"/>
            </a:solidFill>
            <a:ln>
              <a:noFill/>
            </a:ln>
          </p:spPr>
          <p:txBody>
            <a:bodyPr wrap="squar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br>
                <a:rPr lang="en-US" sz="800" kern="0" dirty="0">
                  <a:solidFill>
                    <a:schemeClr val="bg1"/>
                  </a:solidFill>
                  <a:latin typeface="Arial" panose="020B0604020202020204" pitchFamily="34" charset="0"/>
                  <a:cs typeface="Arial" panose="020B0604020202020204" pitchFamily="34" charset="0"/>
                </a:rPr>
              </a:br>
              <a:r>
                <a:rPr lang="en-US" sz="800" b="1" kern="0" dirty="0">
                  <a:solidFill>
                    <a:schemeClr val="bg1"/>
                  </a:solidFill>
                  <a:latin typeface="Arial" panose="020B0604020202020204" pitchFamily="34" charset="0"/>
                  <a:cs typeface="Arial" panose="020B0604020202020204" pitchFamily="34" charset="0"/>
                </a:rPr>
                <a:t>Integration Designer</a:t>
              </a:r>
            </a:p>
          </p:txBody>
        </p:sp>
        <p:sp>
          <p:nvSpPr>
            <p:cNvPr id="59" name="TextBox 58">
              <a:extLst>
                <a:ext uri="{FF2B5EF4-FFF2-40B4-BE49-F238E27FC236}">
                  <a16:creationId xmlns:a16="http://schemas.microsoft.com/office/drawing/2014/main" id="{04A1DE78-9A9E-80AA-ECB8-AA906D5539B6}"/>
                </a:ext>
              </a:extLst>
            </p:cNvPr>
            <p:cNvSpPr txBox="1"/>
            <p:nvPr/>
          </p:nvSpPr>
          <p:spPr>
            <a:xfrm>
              <a:off x="2087738" y="2894581"/>
              <a:ext cx="5517868" cy="215444"/>
            </a:xfrm>
            <a:prstGeom prst="rect">
              <a:avLst/>
            </a:prstGeom>
            <a:noFill/>
          </p:spPr>
          <p:txBody>
            <a:bodyPr wrap="square">
              <a:spAutoFit/>
            </a:bodyPr>
            <a:lstStyle/>
            <a:p>
              <a:pPr marL="0" lvl="1" algn="ctr" defTabSz="914400" fontAlgn="base">
                <a:spcBef>
                  <a:spcPts val="1100"/>
                </a:spcBef>
                <a:spcAft>
                  <a:spcPct val="0"/>
                </a:spcAft>
                <a:buClr>
                  <a:schemeClr val="bg1"/>
                </a:buClr>
                <a:buSzPct val="100000"/>
              </a:pPr>
              <a:r>
                <a:rPr lang="en-US" sz="800" b="1" kern="0" dirty="0">
                  <a:latin typeface="Arial" panose="020B0604020202020204" pitchFamily="34" charset="0"/>
                  <a:cs typeface="Arial" panose="020B0604020202020204" pitchFamily="34" charset="0"/>
                </a:rPr>
                <a:t>IBM TechZone-provided environments</a:t>
              </a:r>
            </a:p>
          </p:txBody>
        </p:sp>
        <p:grpSp>
          <p:nvGrpSpPr>
            <p:cNvPr id="7" name="Group 6">
              <a:extLst>
                <a:ext uri="{FF2B5EF4-FFF2-40B4-BE49-F238E27FC236}">
                  <a16:creationId xmlns:a16="http://schemas.microsoft.com/office/drawing/2014/main" id="{3E58C198-7234-A948-A843-6D462655042B}"/>
                </a:ext>
              </a:extLst>
            </p:cNvPr>
            <p:cNvGrpSpPr/>
            <p:nvPr/>
          </p:nvGrpSpPr>
          <p:grpSpPr>
            <a:xfrm>
              <a:off x="5135840" y="3668806"/>
              <a:ext cx="2238477" cy="457200"/>
              <a:chOff x="2376349" y="4595346"/>
              <a:chExt cx="2238477" cy="457200"/>
            </a:xfrm>
          </p:grpSpPr>
          <p:sp>
            <p:nvSpPr>
              <p:cNvPr id="8" name="Rectangle 3">
                <a:extLst>
                  <a:ext uri="{FF2B5EF4-FFF2-40B4-BE49-F238E27FC236}">
                    <a16:creationId xmlns:a16="http://schemas.microsoft.com/office/drawing/2014/main" id="{70A8992D-6DF0-3E7A-F727-886A65767D94}"/>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2376349" y="4595346"/>
                <a:ext cx="704088" cy="45720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Integration editor</a:t>
                </a:r>
              </a:p>
            </p:txBody>
          </p:sp>
          <p:sp>
            <p:nvSpPr>
              <p:cNvPr id="2" name="Rectangle 3">
                <a:extLst>
                  <a:ext uri="{FF2B5EF4-FFF2-40B4-BE49-F238E27FC236}">
                    <a16:creationId xmlns:a16="http://schemas.microsoft.com/office/drawing/2014/main" id="{2DA79D1E-9F84-A1A5-4AC8-532FC9BC67F0}"/>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3143543" y="4595346"/>
                <a:ext cx="704088" cy="45720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MQ connector</a:t>
                </a:r>
              </a:p>
            </p:txBody>
          </p:sp>
          <p:sp>
            <p:nvSpPr>
              <p:cNvPr id="3" name="Rectangle 3">
                <a:extLst>
                  <a:ext uri="{FF2B5EF4-FFF2-40B4-BE49-F238E27FC236}">
                    <a16:creationId xmlns:a16="http://schemas.microsoft.com/office/drawing/2014/main" id="{2B01E781-F75C-D22D-7BD3-D559C11A9E7D}"/>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3910738" y="4595346"/>
                <a:ext cx="704088" cy="45720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800" kern="0" dirty="0">
                    <a:solidFill>
                      <a:schemeClr val="bg1"/>
                    </a:solidFill>
                    <a:latin typeface="Arial" panose="020B0604020202020204" pitchFamily="34" charset="0"/>
                    <a:cs typeface="Arial" panose="020B0604020202020204" pitchFamily="34" charset="0"/>
                  </a:rPr>
                  <a:t>API connector</a:t>
                </a:r>
              </a:p>
            </p:txBody>
          </p:sp>
        </p:grpSp>
      </p:grpSp>
    </p:spTree>
    <p:extLst>
      <p:ext uri="{BB962C8B-B14F-4D97-AF65-F5344CB8AC3E}">
        <p14:creationId xmlns:p14="http://schemas.microsoft.com/office/powerpoint/2010/main" val="84222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300ACCD1-FEC5-8559-B298-0C682EE532E9}"/>
              </a:ext>
            </a:extLst>
          </p:cNvPr>
          <p:cNvPicPr>
            <a:picLocks noChangeAspect="1"/>
          </p:cNvPicPr>
          <p:nvPr/>
        </p:nvPicPr>
        <p:blipFill>
          <a:blip r:embed="rId7">
            <a:alphaModFix/>
          </a:blip>
          <a:stretch>
            <a:fillRect/>
          </a:stretch>
        </p:blipFill>
        <p:spPr>
          <a:xfrm>
            <a:off x="-2" y="-19305"/>
            <a:ext cx="9144000" cy="5182110"/>
          </a:xfrm>
          <a:prstGeom prst="rect">
            <a:avLst/>
          </a:prstGeom>
        </p:spPr>
      </p:pic>
      <p:pic>
        <p:nvPicPr>
          <p:cNvPr id="5" name="Picture 4" descr="A close up of a wave&#10;&#10;Description automatically generated with low confidence">
            <a:extLst>
              <a:ext uri="{FF2B5EF4-FFF2-40B4-BE49-F238E27FC236}">
                <a16:creationId xmlns:a16="http://schemas.microsoft.com/office/drawing/2014/main" id="{F9ABB563-1F72-EFE6-AFF9-C4C605769112}"/>
              </a:ext>
            </a:extLst>
          </p:cNvPr>
          <p:cNvPicPr>
            <a:picLocks noChangeAspect="1"/>
          </p:cNvPicPr>
          <p:nvPr/>
        </p:nvPicPr>
        <p:blipFill>
          <a:blip r:embed="rId8">
            <a:alphaModFix amt="24000"/>
          </a:blip>
          <a:stretch>
            <a:fillRect/>
          </a:stretch>
        </p:blipFill>
        <p:spPr>
          <a:xfrm>
            <a:off x="-1" y="-19306"/>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cxnSp>
        <p:nvCxnSpPr>
          <p:cNvPr id="23" name="Straight Connector 1">
            <a:extLst>
              <a:ext uri="{FF2B5EF4-FFF2-40B4-BE49-F238E27FC236}">
                <a16:creationId xmlns:a16="http://schemas.microsoft.com/office/drawing/2014/main" id="{A68CDC5D-A261-DE43-81EE-201B7FFD1586}"/>
              </a:ext>
              <a:ext uri="{C183D7F6-B498-43B3-948B-1728B52AA6E4}">
                <adec:decorative xmlns:adec="http://schemas.microsoft.com/office/drawing/2017/decorative" val="1"/>
              </a:ext>
            </a:extLst>
          </p:cNvPr>
          <p:cNvCxnSpPr>
            <a:cxnSpLocks/>
          </p:cNvCxnSpPr>
          <p:nvPr/>
        </p:nvCxnSpPr>
        <p:spPr>
          <a:xfrm>
            <a:off x="230407" y="3990548"/>
            <a:ext cx="8684926" cy="0"/>
          </a:xfrm>
          <a:prstGeom prst="line">
            <a:avLst/>
          </a:prstGeom>
          <a:noFill/>
          <a:ln w="12700" cap="flat" cmpd="sng" algn="ctr">
            <a:solidFill>
              <a:schemeClr val="bg1"/>
            </a:solidFill>
            <a:prstDash val="solid"/>
          </a:ln>
          <a:effectLst/>
        </p:spPr>
      </p:cxnSp>
      <p:sp>
        <p:nvSpPr>
          <p:cNvPr id="24" name="Rectangle 23">
            <a:extLst>
              <a:ext uri="{FF2B5EF4-FFF2-40B4-BE49-F238E27FC236}">
                <a16:creationId xmlns:a16="http://schemas.microsoft.com/office/drawing/2014/main" id="{663D44C0-2EC9-C848-9F91-E6E4BBF7F02C}"/>
              </a:ext>
            </a:extLst>
          </p:cNvPr>
          <p:cNvSpPr/>
          <p:nvPr/>
        </p:nvSpPr>
        <p:spPr>
          <a:xfrm>
            <a:off x="210311" y="4019236"/>
            <a:ext cx="1612312" cy="401648"/>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lvl="0" fontAlgn="base">
              <a:spcBef>
                <a:spcPct val="0"/>
              </a:spcBef>
              <a:spcAft>
                <a:spcPct val="0"/>
              </a:spcAft>
            </a:pPr>
            <a:r>
              <a:rPr lang="en-US" sz="1200" dirty="0">
                <a:solidFill>
                  <a:schemeClr val="bg1"/>
                </a:solidFill>
                <a:latin typeface="Arial" panose="020B0604020202020204" pitchFamily="34" charset="0"/>
                <a:cs typeface="Arial" panose="020B0604020202020204" pitchFamily="34" charset="0"/>
              </a:rPr>
              <a:t>Cloud Pak capabilities in the demo</a:t>
            </a:r>
          </a:p>
        </p:txBody>
      </p:sp>
      <p:cxnSp>
        <p:nvCxnSpPr>
          <p:cNvPr id="27" name="Straight Connector 1">
            <a:extLst>
              <a:ext uri="{FF2B5EF4-FFF2-40B4-BE49-F238E27FC236}">
                <a16:creationId xmlns:a16="http://schemas.microsoft.com/office/drawing/2014/main" id="{F64196B1-B759-B245-9DB0-3AE276C8365A}"/>
              </a:ext>
              <a:ext uri="{C183D7F6-B498-43B3-948B-1728B52AA6E4}">
                <adec:decorative xmlns:adec="http://schemas.microsoft.com/office/drawing/2017/decorative" val="1"/>
              </a:ext>
            </a:extLst>
          </p:cNvPr>
          <p:cNvCxnSpPr>
            <a:cxnSpLocks/>
          </p:cNvCxnSpPr>
          <p:nvPr/>
        </p:nvCxnSpPr>
        <p:spPr>
          <a:xfrm>
            <a:off x="230407" y="912987"/>
            <a:ext cx="8684926" cy="0"/>
          </a:xfrm>
          <a:prstGeom prst="line">
            <a:avLst/>
          </a:prstGeom>
          <a:noFill/>
          <a:ln w="12700" cap="flat" cmpd="sng" algn="ctr">
            <a:solidFill>
              <a:schemeClr val="bg1"/>
            </a:solidFill>
            <a:prstDash val="solid"/>
          </a:ln>
          <a:effectLst/>
        </p:spPr>
      </p:cxnSp>
      <p:sp>
        <p:nvSpPr>
          <p:cNvPr id="28" name="Rectangle 27">
            <a:extLst>
              <a:ext uri="{FF2B5EF4-FFF2-40B4-BE49-F238E27FC236}">
                <a16:creationId xmlns:a16="http://schemas.microsoft.com/office/drawing/2014/main" id="{8B3D0802-84E9-6B43-9827-DE75289CF9DB}"/>
              </a:ext>
            </a:extLst>
          </p:cNvPr>
          <p:cNvSpPr/>
          <p:nvPr/>
        </p:nvSpPr>
        <p:spPr>
          <a:xfrm>
            <a:off x="210311" y="947390"/>
            <a:ext cx="1612312" cy="401648"/>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t" anchorCtr="0" compatLnSpc="1">
            <a:prstTxWarp prst="textNoShape">
              <a:avLst/>
            </a:prstTxWarp>
          </a:bodyPr>
          <a:lstStyle/>
          <a:p>
            <a:pPr lvl="0" defTabSz="914400" fontAlgn="base">
              <a:spcBef>
                <a:spcPct val="0"/>
              </a:spcBef>
              <a:spcAft>
                <a:spcPct val="0"/>
              </a:spcAft>
            </a:pPr>
            <a:r>
              <a:rPr lang="en-US" sz="1200" dirty="0">
                <a:solidFill>
                  <a:schemeClr val="bg1"/>
                </a:solidFill>
                <a:latin typeface="Arial" panose="020B0604020202020204" pitchFamily="34" charset="0"/>
                <a:cs typeface="Arial" panose="020B0604020202020204" pitchFamily="34" charset="0"/>
              </a:rPr>
              <a:t>Scenario</a:t>
            </a:r>
          </a:p>
        </p:txBody>
      </p:sp>
      <p:grpSp>
        <p:nvGrpSpPr>
          <p:cNvPr id="10" name="Group 9">
            <a:extLst>
              <a:ext uri="{FF2B5EF4-FFF2-40B4-BE49-F238E27FC236}">
                <a16:creationId xmlns:a16="http://schemas.microsoft.com/office/drawing/2014/main" id="{2C66D1C2-9AA2-8171-F84D-3BBAA60C9366}"/>
              </a:ext>
            </a:extLst>
          </p:cNvPr>
          <p:cNvGrpSpPr/>
          <p:nvPr/>
        </p:nvGrpSpPr>
        <p:grpSpPr>
          <a:xfrm>
            <a:off x="2602619" y="4198231"/>
            <a:ext cx="5739304" cy="483254"/>
            <a:chOff x="2602619" y="4175080"/>
            <a:chExt cx="5739304" cy="483254"/>
          </a:xfrm>
        </p:grpSpPr>
        <p:sp>
          <p:nvSpPr>
            <p:cNvPr id="29" name="Rectangle 4">
              <a:extLst>
                <a:ext uri="{FF2B5EF4-FFF2-40B4-BE49-F238E27FC236}">
                  <a16:creationId xmlns:a16="http://schemas.microsoft.com/office/drawing/2014/main" id="{0DC36E1D-49AF-1941-9B71-E808D818AA70}"/>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2602619" y="4175080"/>
              <a:ext cx="5739304" cy="483254"/>
            </a:xfrm>
            <a:prstGeom prst="rect">
              <a:avLst/>
            </a:prstGeom>
            <a:solidFill>
              <a:schemeClr val="bg1"/>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34" name="Rectangle 33">
              <a:extLst>
                <a:ext uri="{FF2B5EF4-FFF2-40B4-BE49-F238E27FC236}">
                  <a16:creationId xmlns:a16="http://schemas.microsoft.com/office/drawing/2014/main" id="{B06FBC97-493F-8842-94F7-6D1E762DB9D9}"/>
                </a:ext>
              </a:extLst>
            </p:cNvPr>
            <p:cNvSpPr/>
            <p:nvPr/>
          </p:nvSpPr>
          <p:spPr>
            <a:xfrm>
              <a:off x="2602619" y="4175080"/>
              <a:ext cx="2869652" cy="477274"/>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ctr" anchorCtr="0" compatLnSpc="1">
              <a:prstTxWarp prst="textNoShape">
                <a:avLst/>
              </a:prstTxWarp>
            </a:bodyPr>
            <a:lstStyle/>
            <a:p>
              <a:pPr lvl="0" algn="ctr" defTabSz="914400"/>
              <a:r>
                <a:rPr lang="en-US" sz="1200" kern="0" dirty="0">
                  <a:solidFill>
                    <a:srgbClr val="000000"/>
                  </a:solidFill>
                  <a:latin typeface="Arial" panose="020B0604020202020204" pitchFamily="34" charset="0"/>
                  <a:cs typeface="Arial" panose="020B0604020202020204" pitchFamily="34" charset="0"/>
                </a:rPr>
                <a:t>Workflow</a:t>
              </a:r>
            </a:p>
          </p:txBody>
        </p:sp>
        <p:sp>
          <p:nvSpPr>
            <p:cNvPr id="35" name="Rectangle 34">
              <a:extLst>
                <a:ext uri="{FF2B5EF4-FFF2-40B4-BE49-F238E27FC236}">
                  <a16:creationId xmlns:a16="http://schemas.microsoft.com/office/drawing/2014/main" id="{F4A78641-594F-A446-9340-2EBD75761528}"/>
                </a:ext>
              </a:extLst>
            </p:cNvPr>
            <p:cNvSpPr/>
            <p:nvPr/>
          </p:nvSpPr>
          <p:spPr>
            <a:xfrm>
              <a:off x="5472065" y="4175080"/>
              <a:ext cx="2869652" cy="477274"/>
            </a:xfrm>
            <a:prstGeom prst="rect">
              <a:avLst/>
            </a:prstGeom>
            <a:noFill/>
            <a:ln w="19050">
              <a:noFill/>
              <a:headEnd type="none" w="med" len="med"/>
              <a:tailEnd type="none" w="med" len="med"/>
            </a:ln>
            <a:effectLst>
              <a:softEdge rad="0"/>
            </a:effectLst>
          </p:spPr>
          <p:style>
            <a:lnRef idx="2">
              <a:schemeClr val="accent6"/>
            </a:lnRef>
            <a:fillRef idx="1">
              <a:schemeClr val="lt1"/>
            </a:fillRef>
            <a:effectRef idx="0">
              <a:schemeClr val="accent6"/>
            </a:effectRef>
            <a:fontRef idx="minor">
              <a:schemeClr val="dk1"/>
            </a:fontRef>
          </p:style>
          <p:txBody>
            <a:bodyPr vert="horz" wrap="square" lIns="27000" tIns="27000" rIns="27000" bIns="27000" numCol="1" rtlCol="0" anchor="ctr" anchorCtr="0" compatLnSpc="1">
              <a:prstTxWarp prst="textNoShape">
                <a:avLst/>
              </a:prstTxWarp>
            </a:bodyPr>
            <a:lstStyle/>
            <a:p>
              <a:pPr lvl="0" algn="ctr" defTabSz="914400"/>
              <a:r>
                <a:rPr lang="en-US" sz="1200" kern="0" dirty="0">
                  <a:solidFill>
                    <a:srgbClr val="000000"/>
                  </a:solidFill>
                  <a:latin typeface="Arial" panose="020B0604020202020204" pitchFamily="34" charset="0"/>
                  <a:cs typeface="Arial" panose="020B0604020202020204" pitchFamily="34" charset="0"/>
                </a:rPr>
                <a:t>Application integration</a:t>
              </a:r>
            </a:p>
          </p:txBody>
        </p:sp>
        <p:cxnSp>
          <p:nvCxnSpPr>
            <p:cNvPr id="38" name="Straight Connector 37">
              <a:extLst>
                <a:ext uri="{FF2B5EF4-FFF2-40B4-BE49-F238E27FC236}">
                  <a16:creationId xmlns:a16="http://schemas.microsoft.com/office/drawing/2014/main" id="{2481360C-EF9C-FF41-88DA-A42AC08658DE}"/>
                </a:ext>
              </a:extLst>
            </p:cNvPr>
            <p:cNvCxnSpPr>
              <a:cxnSpLocks/>
            </p:cNvCxnSpPr>
            <p:nvPr/>
          </p:nvCxnSpPr>
          <p:spPr bwMode="auto">
            <a:xfrm>
              <a:off x="5472271" y="4272845"/>
              <a:ext cx="0" cy="300524"/>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19" name="Title">
            <a:extLst>
              <a:ext uri="{FF2B5EF4-FFF2-40B4-BE49-F238E27FC236}">
                <a16:creationId xmlns:a16="http://schemas.microsoft.com/office/drawing/2014/main" id="{40880D0A-7B65-66D1-9211-288CFF08407D}"/>
              </a:ext>
            </a:extLst>
          </p:cNvPr>
          <p:cNvSpPr>
            <a:spLocks noGrp="1"/>
          </p:cNvSpPr>
          <p:nvPr>
            <p:ph type="title"/>
          </p:nvPr>
        </p:nvSpPr>
        <p:spPr>
          <a:xfrm>
            <a:off x="210311" y="201169"/>
            <a:ext cx="8705022" cy="302708"/>
          </a:xfrm>
        </p:spPr>
        <p:txBody>
          <a:bodyPr/>
          <a:lstStyle/>
          <a:p>
            <a:r>
              <a:rPr lang="en-US" dirty="0">
                <a:solidFill>
                  <a:schemeClr val="bg1"/>
                </a:solidFill>
                <a:latin typeface="Arial" panose="020B0604020202020204" pitchFamily="34" charset="0"/>
                <a:cs typeface="Arial" panose="020B0604020202020204" pitchFamily="34" charset="0"/>
              </a:rPr>
              <a:t>Demo overview</a:t>
            </a:r>
            <a:endParaRPr lang="en-US" sz="16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423A570-107A-5E37-BFEE-47FD6061B778}"/>
              </a:ext>
            </a:extLst>
          </p:cNvPr>
          <p:cNvGrpSpPr/>
          <p:nvPr/>
        </p:nvGrpSpPr>
        <p:grpSpPr>
          <a:xfrm>
            <a:off x="1354452" y="1212687"/>
            <a:ext cx="6435097" cy="2478162"/>
            <a:chOff x="1128232" y="1120671"/>
            <a:chExt cx="6435097" cy="2478162"/>
          </a:xfrm>
        </p:grpSpPr>
        <p:sp>
          <p:nvSpPr>
            <p:cNvPr id="30" name="Rectangle 3">
              <a:extLst>
                <a:ext uri="{FF2B5EF4-FFF2-40B4-BE49-F238E27FC236}">
                  <a16:creationId xmlns:a16="http://schemas.microsoft.com/office/drawing/2014/main" id="{FD57064C-F096-194A-92C7-9BE529ABD5A5}"/>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1128232" y="1120671"/>
              <a:ext cx="5203643" cy="826374"/>
            </a:xfrm>
            <a:prstGeom prst="rect">
              <a:avLst/>
            </a:prstGeom>
            <a:solidFill>
              <a:schemeClr val="accent4"/>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tx1"/>
                </a:buClr>
                <a:buSzPct val="100000"/>
              </a:pPr>
              <a:r>
                <a:rPr lang="en-US" sz="1200" kern="0" dirty="0">
                  <a:latin typeface="Arial" panose="020B0604020202020204" pitchFamily="34" charset="0"/>
                  <a:cs typeface="Arial" panose="020B0604020202020204" pitchFamily="34" charset="0"/>
                </a:rPr>
                <a:t>Focus Bank uses workflow to fulfill new account requests. Since the bank has grown through acquisitions, account specialists must manually retrieve account data from disparate systems.</a:t>
              </a:r>
            </a:p>
          </p:txBody>
        </p:sp>
        <p:sp>
          <p:nvSpPr>
            <p:cNvPr id="32" name="Rectangle 3">
              <a:extLst>
                <a:ext uri="{FF2B5EF4-FFF2-40B4-BE49-F238E27FC236}">
                  <a16:creationId xmlns:a16="http://schemas.microsoft.com/office/drawing/2014/main" id="{75A41F6D-59DB-D44F-9E9C-CD774484E908}"/>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2363531" y="2772462"/>
              <a:ext cx="5199798" cy="826371"/>
            </a:xfrm>
            <a:prstGeom prst="rect">
              <a:avLst/>
            </a:prstGeom>
            <a:solidFill>
              <a:schemeClr val="accent1">
                <a:lumMod val="60000"/>
                <a:lumOff val="40000"/>
              </a:schemeClr>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bg1"/>
                </a:buClr>
                <a:buSzPct val="100000"/>
              </a:pPr>
              <a:r>
                <a:rPr lang="en-US" sz="1200" kern="0" dirty="0">
                  <a:solidFill>
                    <a:schemeClr val="bg1"/>
                  </a:solidFill>
                  <a:latin typeface="Arial" panose="020B0604020202020204" pitchFamily="34" charset="0"/>
                  <a:cs typeface="Arial" panose="020B0604020202020204" pitchFamily="34" charset="0"/>
                </a:rPr>
                <a:t>Using the low-code environment, the bank easily incorporates the integration into their workflow. Workflow developers are able to graphically consume the integration without writing code. The resulting process removes the need for manual data retrieval.</a:t>
              </a:r>
            </a:p>
          </p:txBody>
        </p:sp>
        <p:sp>
          <p:nvSpPr>
            <p:cNvPr id="33" name="Rectangle 3">
              <a:extLst>
                <a:ext uri="{FF2B5EF4-FFF2-40B4-BE49-F238E27FC236}">
                  <a16:creationId xmlns:a16="http://schemas.microsoft.com/office/drawing/2014/main" id="{F25A3131-0607-2443-99C8-8E71F6158482}"/>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1782688" y="1945576"/>
              <a:ext cx="5202936" cy="826374"/>
            </a:xfrm>
            <a:prstGeom prst="rect">
              <a:avLst/>
            </a:prstGeom>
            <a:solidFill>
              <a:schemeClr val="accent3"/>
            </a:solidFill>
            <a:ln>
              <a:noFill/>
            </a:ln>
          </p:spPr>
          <p:txBody>
            <a:bodyPr wrap="square" anchor="ctr">
              <a:no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defTabSz="914400" fontAlgn="base">
                <a:spcBef>
                  <a:spcPts val="1100"/>
                </a:spcBef>
                <a:spcAft>
                  <a:spcPct val="0"/>
                </a:spcAft>
                <a:buClr>
                  <a:schemeClr val="tx1"/>
                </a:buClr>
                <a:buSzPct val="100000"/>
              </a:pPr>
              <a:r>
                <a:rPr lang="en-US" sz="1200" kern="0" dirty="0">
                  <a:latin typeface="Arial" panose="020B0604020202020204" pitchFamily="34" charset="0"/>
                  <a:cs typeface="Arial" panose="020B0604020202020204" pitchFamily="34" charset="0"/>
                </a:rPr>
                <a:t>The bank creates an integration flow that retrieves customer accounts from a recently acquired bank, as well as from their own internal system. After testing the flow, they make it available to their workflow developers.</a:t>
              </a:r>
            </a:p>
          </p:txBody>
        </p:sp>
      </p:grpSp>
    </p:spTree>
    <p:extLst>
      <p:ext uri="{BB962C8B-B14F-4D97-AF65-F5344CB8AC3E}">
        <p14:creationId xmlns:p14="http://schemas.microsoft.com/office/powerpoint/2010/main" val="26486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lur&#10;&#10;Description automatically generated">
            <a:extLst>
              <a:ext uri="{FF2B5EF4-FFF2-40B4-BE49-F238E27FC236}">
                <a16:creationId xmlns:a16="http://schemas.microsoft.com/office/drawing/2014/main" id="{DE0571EE-9A41-2B63-F1FB-7C0A25C048DC}"/>
              </a:ext>
            </a:extLst>
          </p:cNvPr>
          <p:cNvPicPr>
            <a:picLocks noChangeAspect="1"/>
          </p:cNvPicPr>
          <p:nvPr/>
        </p:nvPicPr>
        <p:blipFill>
          <a:blip r:embed="rId10">
            <a:alphaModFix/>
          </a:blip>
          <a:stretch>
            <a:fillRect/>
          </a:stretch>
        </p:blipFill>
        <p:spPr>
          <a:xfrm>
            <a:off x="-2" y="-19305"/>
            <a:ext cx="9144000" cy="5182110"/>
          </a:xfrm>
          <a:prstGeom prst="rect">
            <a:avLst/>
          </a:prstGeom>
        </p:spPr>
      </p:pic>
      <p:pic>
        <p:nvPicPr>
          <p:cNvPr id="13" name="Picture 12" descr="A close up of a wave&#10;&#10;Description automatically generated with low confidence">
            <a:extLst>
              <a:ext uri="{FF2B5EF4-FFF2-40B4-BE49-F238E27FC236}">
                <a16:creationId xmlns:a16="http://schemas.microsoft.com/office/drawing/2014/main" id="{B2EA6BD6-5221-8B08-5E40-D7F4E569C8A9}"/>
              </a:ext>
            </a:extLst>
          </p:cNvPr>
          <p:cNvPicPr>
            <a:picLocks noChangeAspect="1"/>
          </p:cNvPicPr>
          <p:nvPr/>
        </p:nvPicPr>
        <p:blipFill>
          <a:blip r:embed="rId11">
            <a:alphaModFix amt="24000"/>
          </a:blip>
          <a:stretch>
            <a:fillRect/>
          </a:stretch>
        </p:blipFill>
        <p:spPr>
          <a:xfrm>
            <a:off x="-1" y="-19306"/>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9"/>
            <a:ext cx="8705022" cy="302708"/>
          </a:xfrm>
        </p:spPr>
        <p:txBody>
          <a:bodyPr/>
          <a:lstStyle/>
          <a:p>
            <a:r>
              <a:rPr lang="en-US" dirty="0">
                <a:solidFill>
                  <a:schemeClr val="bg1"/>
                </a:solidFill>
                <a:latin typeface="Arial" panose="020B0604020202020204" pitchFamily="34" charset="0"/>
                <a:cs typeface="Arial" panose="020B0604020202020204" pitchFamily="34" charset="0"/>
              </a:rPr>
              <a:t>Demo flow</a:t>
            </a:r>
            <a:endParaRPr lang="en-US" sz="1600"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770BC7DD-35B1-2726-2F9D-9F0D785D28E3}"/>
              </a:ext>
            </a:extLst>
          </p:cNvPr>
          <p:cNvGrpSpPr/>
          <p:nvPr/>
        </p:nvGrpSpPr>
        <p:grpSpPr>
          <a:xfrm>
            <a:off x="231431" y="1704260"/>
            <a:ext cx="8681138" cy="1734980"/>
            <a:chOff x="280708" y="1432266"/>
            <a:chExt cx="8681138" cy="1734980"/>
          </a:xfrm>
        </p:grpSpPr>
        <p:grpSp>
          <p:nvGrpSpPr>
            <p:cNvPr id="2" name="Group 1">
              <a:extLst>
                <a:ext uri="{FF2B5EF4-FFF2-40B4-BE49-F238E27FC236}">
                  <a16:creationId xmlns:a16="http://schemas.microsoft.com/office/drawing/2014/main" id="{B63F996B-5E95-4D46-B53C-FCF10FC1A669}"/>
                </a:ext>
              </a:extLst>
            </p:cNvPr>
            <p:cNvGrpSpPr/>
            <p:nvPr/>
          </p:nvGrpSpPr>
          <p:grpSpPr>
            <a:xfrm>
              <a:off x="280708" y="1436612"/>
              <a:ext cx="1645209" cy="1726289"/>
              <a:chOff x="228665" y="3097146"/>
              <a:chExt cx="2103120" cy="1726289"/>
            </a:xfrm>
          </p:grpSpPr>
          <p:sp>
            <p:nvSpPr>
              <p:cNvPr id="8" name="Rectangle 3">
                <a:extLst>
                  <a:ext uri="{FF2B5EF4-FFF2-40B4-BE49-F238E27FC236}">
                    <a16:creationId xmlns:a16="http://schemas.microsoft.com/office/drawing/2014/main" id="{1F13DFAD-69BD-FC4B-805F-A21C2507EF68}"/>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228665" y="3097146"/>
                <a:ext cx="2103120" cy="519548"/>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Current workflow</a:t>
                </a:r>
              </a:p>
            </p:txBody>
          </p:sp>
          <p:sp>
            <p:nvSpPr>
              <p:cNvPr id="9" name="Rectangle 4">
                <a:extLst>
                  <a:ext uri="{FF2B5EF4-FFF2-40B4-BE49-F238E27FC236}">
                    <a16:creationId xmlns:a16="http://schemas.microsoft.com/office/drawing/2014/main" id="{CE41BB34-7C40-7E4B-9E2D-D3F38AF950DB}"/>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228665" y="3616427"/>
                <a:ext cx="2103120"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Arial" panose="020B0604020202020204" pitchFamily="34" charset="0"/>
                  <a:ea typeface="+mn-ea"/>
                  <a:cs typeface="Arial" panose="020B0604020202020204" pitchFamily="34" charset="0"/>
                </a:endParaRPr>
              </a:p>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Every ‘new account’ opening request requires manual data collection</a:t>
                </a:r>
              </a:p>
            </p:txBody>
          </p:sp>
        </p:grpSp>
        <p:grpSp>
          <p:nvGrpSpPr>
            <p:cNvPr id="34" name="Group 33">
              <a:extLst>
                <a:ext uri="{FF2B5EF4-FFF2-40B4-BE49-F238E27FC236}">
                  <a16:creationId xmlns:a16="http://schemas.microsoft.com/office/drawing/2014/main" id="{9228875B-5713-2C4F-AEA2-F532D8B88F4F}"/>
                </a:ext>
              </a:extLst>
            </p:cNvPr>
            <p:cNvGrpSpPr/>
            <p:nvPr/>
          </p:nvGrpSpPr>
          <p:grpSpPr>
            <a:xfrm>
              <a:off x="2625780" y="1436479"/>
              <a:ext cx="1645210" cy="1726555"/>
              <a:chOff x="2016284" y="1764942"/>
              <a:chExt cx="2103120" cy="1726555"/>
            </a:xfrm>
          </p:grpSpPr>
          <p:sp>
            <p:nvSpPr>
              <p:cNvPr id="23" name="Rectangle 3">
                <a:extLst>
                  <a:ext uri="{FF2B5EF4-FFF2-40B4-BE49-F238E27FC236}">
                    <a16:creationId xmlns:a16="http://schemas.microsoft.com/office/drawing/2014/main" id="{9B280A5F-18FE-3E43-8B97-CDE8D51B0FD7}"/>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2016284" y="1764942"/>
                <a:ext cx="2103120" cy="51954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Build an integration</a:t>
                </a:r>
              </a:p>
            </p:txBody>
          </p:sp>
          <p:sp>
            <p:nvSpPr>
              <p:cNvPr id="24" name="Rectangle 4">
                <a:extLst>
                  <a:ext uri="{FF2B5EF4-FFF2-40B4-BE49-F238E27FC236}">
                    <a16:creationId xmlns:a16="http://schemas.microsoft.com/office/drawing/2014/main" id="{DCF49236-97C3-D64F-A92A-7A9663ADA4B9}"/>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2016284" y="2284489"/>
                <a:ext cx="2103120"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Arial" panose="020B0604020202020204" pitchFamily="34" charset="0"/>
                  <a:ea typeface="+mn-ea"/>
                  <a:cs typeface="Arial" panose="020B0604020202020204" pitchFamily="34" charset="0"/>
                </a:endParaRPr>
              </a:p>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Create an</a:t>
                </a:r>
                <a:br>
                  <a:rPr lang="en-GB" altLang="ja-JP" sz="1200" kern="0" dirty="0">
                    <a:latin typeface="Arial" panose="020B0604020202020204" pitchFamily="34" charset="0"/>
                    <a:ea typeface="+mn-ea"/>
                    <a:cs typeface="Arial" panose="020B0604020202020204" pitchFamily="34" charset="0"/>
                  </a:rPr>
                </a:br>
                <a:r>
                  <a:rPr lang="en-GB" altLang="ja-JP" sz="1200" kern="0" dirty="0">
                    <a:latin typeface="Arial" panose="020B0604020202020204" pitchFamily="34" charset="0"/>
                    <a:ea typeface="+mn-ea"/>
                    <a:cs typeface="Arial" panose="020B0604020202020204" pitchFamily="34" charset="0"/>
                  </a:rPr>
                  <a:t>integration flow to retrieve account</a:t>
                </a:r>
                <a:br>
                  <a:rPr lang="en-GB" altLang="ja-JP" sz="1200" kern="0" dirty="0">
                    <a:latin typeface="Arial" panose="020B0604020202020204" pitchFamily="34" charset="0"/>
                    <a:ea typeface="+mn-ea"/>
                    <a:cs typeface="Arial" panose="020B0604020202020204" pitchFamily="34" charset="0"/>
                  </a:rPr>
                </a:br>
                <a:r>
                  <a:rPr lang="en-GB" altLang="ja-JP" sz="1200" kern="0" dirty="0">
                    <a:latin typeface="Arial" panose="020B0604020202020204" pitchFamily="34" charset="0"/>
                    <a:ea typeface="+mn-ea"/>
                    <a:cs typeface="Arial" panose="020B0604020202020204" pitchFamily="34" charset="0"/>
                  </a:rPr>
                  <a:t>data </a:t>
                </a:r>
              </a:p>
            </p:txBody>
          </p:sp>
        </p:grpSp>
        <p:grpSp>
          <p:nvGrpSpPr>
            <p:cNvPr id="31" name="Group 30">
              <a:extLst>
                <a:ext uri="{FF2B5EF4-FFF2-40B4-BE49-F238E27FC236}">
                  <a16:creationId xmlns:a16="http://schemas.microsoft.com/office/drawing/2014/main" id="{4436F63D-74C7-E54E-86F0-F262D838D463}"/>
                </a:ext>
              </a:extLst>
            </p:cNvPr>
            <p:cNvGrpSpPr/>
            <p:nvPr/>
          </p:nvGrpSpPr>
          <p:grpSpPr>
            <a:xfrm>
              <a:off x="4970853" y="1432266"/>
              <a:ext cx="1645920" cy="1734980"/>
              <a:chOff x="3497729" y="1764942"/>
              <a:chExt cx="1963759" cy="1734980"/>
            </a:xfrm>
          </p:grpSpPr>
          <p:sp>
            <p:nvSpPr>
              <p:cNvPr id="25" name="Rectangle 3">
                <a:extLst>
                  <a:ext uri="{FF2B5EF4-FFF2-40B4-BE49-F238E27FC236}">
                    <a16:creationId xmlns:a16="http://schemas.microsoft.com/office/drawing/2014/main" id="{D22060B1-2A09-714B-A299-B99F4946E8AE}"/>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3497729" y="1764942"/>
                <a:ext cx="1962912" cy="520737"/>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Combine integration with workflow</a:t>
                </a:r>
              </a:p>
            </p:txBody>
          </p:sp>
          <p:sp>
            <p:nvSpPr>
              <p:cNvPr id="26" name="Rectangle 4">
                <a:extLst>
                  <a:ext uri="{FF2B5EF4-FFF2-40B4-BE49-F238E27FC236}">
                    <a16:creationId xmlns:a16="http://schemas.microsoft.com/office/drawing/2014/main" id="{C0DF3D78-1210-3F42-BFE5-5FEFF72DF720}"/>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3497729" y="2292914"/>
                <a:ext cx="1963759"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kern="0" dirty="0">
                  <a:latin typeface="Arial" panose="020B0604020202020204" pitchFamily="34" charset="0"/>
                  <a:ea typeface="+mn-ea"/>
                  <a:cs typeface="Arial" panose="020B0604020202020204" pitchFamily="34" charset="0"/>
                </a:endParaRPr>
              </a:p>
              <a:p>
                <a:pPr algn="ctr" defTabSz="685808">
                  <a:tabLst>
                    <a:tab pos="1489094" algn="l"/>
                  </a:tabLst>
                  <a:defRPr/>
                </a:pPr>
                <a:r>
                  <a:rPr lang="en-GB" altLang="ja-JP" sz="1200" kern="0" dirty="0">
                    <a:latin typeface="Arial" panose="020B0604020202020204" pitchFamily="34" charset="0"/>
                    <a:ea typeface="+mn-ea"/>
                    <a:cs typeface="Arial" panose="020B0604020202020204" pitchFamily="34" charset="0"/>
                  </a:rPr>
                  <a:t>Incorporate the integration into the workflow</a:t>
                </a:r>
              </a:p>
            </p:txBody>
          </p:sp>
        </p:grpSp>
        <p:sp>
          <p:nvSpPr>
            <p:cNvPr id="6" name="Right Arrow 5">
              <a:extLst>
                <a:ext uri="{FF2B5EF4-FFF2-40B4-BE49-F238E27FC236}">
                  <a16:creationId xmlns:a16="http://schemas.microsoft.com/office/drawing/2014/main" id="{308772FF-5C22-0949-9B77-ECD7469501CB}"/>
                </a:ext>
              </a:extLst>
            </p:cNvPr>
            <p:cNvSpPr/>
            <p:nvPr/>
          </p:nvSpPr>
          <p:spPr bwMode="auto">
            <a:xfrm>
              <a:off x="2031150" y="2113013"/>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mn-lt"/>
              </a:endParaRPr>
            </a:p>
          </p:txBody>
        </p:sp>
        <p:sp>
          <p:nvSpPr>
            <p:cNvPr id="22" name="Right Arrow 21">
              <a:extLst>
                <a:ext uri="{FF2B5EF4-FFF2-40B4-BE49-F238E27FC236}">
                  <a16:creationId xmlns:a16="http://schemas.microsoft.com/office/drawing/2014/main" id="{C4216C5F-D81F-EF41-8F06-95473350260F}"/>
                </a:ext>
              </a:extLst>
            </p:cNvPr>
            <p:cNvSpPr/>
            <p:nvPr/>
          </p:nvSpPr>
          <p:spPr bwMode="auto">
            <a:xfrm>
              <a:off x="4376223" y="2113013"/>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mn-lt"/>
              </a:endParaRPr>
            </a:p>
          </p:txBody>
        </p:sp>
        <p:grpSp>
          <p:nvGrpSpPr>
            <p:cNvPr id="5" name="Group 4">
              <a:extLst>
                <a:ext uri="{FF2B5EF4-FFF2-40B4-BE49-F238E27FC236}">
                  <a16:creationId xmlns:a16="http://schemas.microsoft.com/office/drawing/2014/main" id="{D45A69AD-5833-7BEE-3575-D24A9B1CF243}"/>
                </a:ext>
              </a:extLst>
            </p:cNvPr>
            <p:cNvGrpSpPr/>
            <p:nvPr/>
          </p:nvGrpSpPr>
          <p:grpSpPr>
            <a:xfrm>
              <a:off x="7316636" y="1432860"/>
              <a:ext cx="1645210" cy="1733792"/>
              <a:chOff x="2575819" y="2651889"/>
              <a:chExt cx="1645210" cy="1733792"/>
            </a:xfrm>
          </p:grpSpPr>
          <p:sp>
            <p:nvSpPr>
              <p:cNvPr id="30" name="Rectangle 3">
                <a:extLst>
                  <a:ext uri="{FF2B5EF4-FFF2-40B4-BE49-F238E27FC236}">
                    <a16:creationId xmlns:a16="http://schemas.microsoft.com/office/drawing/2014/main" id="{BFEE4C56-419A-E84C-BBAB-057789204EC4}"/>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2575819" y="2651889"/>
                <a:ext cx="1645209" cy="519548"/>
              </a:xfrm>
              <a:prstGeom prst="rect">
                <a:avLst/>
              </a:prstGeom>
              <a:solidFill>
                <a:srgbClr val="0F62FE"/>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defTabSz="685808">
                  <a:defRPr/>
                </a:pPr>
                <a:r>
                  <a:rPr lang="en-US" altLang="ja-JP" sz="1200" kern="0" dirty="0">
                    <a:solidFill>
                      <a:srgbClr val="FFFFFF"/>
                    </a:solidFill>
                    <a:latin typeface="Arial" panose="020B0604020202020204" pitchFamily="34" charset="0"/>
                    <a:ea typeface="+mn-ea"/>
                    <a:cs typeface="Arial" panose="020B0604020202020204" pitchFamily="34" charset="0"/>
                  </a:rPr>
                  <a:t>Run the streamlined process</a:t>
                </a:r>
              </a:p>
            </p:txBody>
          </p:sp>
          <p:sp>
            <p:nvSpPr>
              <p:cNvPr id="32" name="Rectangle 4">
                <a:extLst>
                  <a:ext uri="{FF2B5EF4-FFF2-40B4-BE49-F238E27FC236}">
                    <a16:creationId xmlns:a16="http://schemas.microsoft.com/office/drawing/2014/main" id="{152E9637-FC02-FF43-8151-2DF4865946A4}"/>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2575820" y="3178673"/>
                <a:ext cx="1645209" cy="1207008"/>
              </a:xfrm>
              <a:prstGeom prst="rect">
                <a:avLst/>
              </a:prstGeom>
              <a:solidFill>
                <a:schemeClr val="bg1"/>
              </a:solidFill>
              <a:ln w="9525">
                <a:noFill/>
                <a:miter lim="800000"/>
                <a:headEnd/>
                <a:tailEnd/>
              </a:ln>
            </p:spPr>
            <p:txBody>
              <a:bodyPr wrap="squar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Arial" panose="020B0604020202020204" pitchFamily="34" charset="0"/>
                  <a:ea typeface="+mn-ea"/>
                  <a:cs typeface="Arial" panose="020B0604020202020204" pitchFamily="34" charset="0"/>
                </a:endParaRPr>
              </a:p>
              <a:p>
                <a:pPr lvl="0" algn="ctr" defTabSz="685808">
                  <a:tabLst>
                    <a:tab pos="1489094" algn="l"/>
                  </a:tabLst>
                  <a:defRPr/>
                </a:pPr>
                <a:r>
                  <a:rPr lang="en-GB" altLang="ja-JP" sz="1200" kern="0" dirty="0">
                    <a:solidFill>
                      <a:srgbClr val="000000"/>
                    </a:solidFill>
                    <a:latin typeface="Arial" panose="020B0604020202020204" pitchFamily="34" charset="0"/>
                    <a:ea typeface="+mn-ea"/>
                    <a:cs typeface="Arial" panose="020B0604020202020204" pitchFamily="34" charset="0"/>
                  </a:rPr>
                  <a:t>By adding integration, a significant manual step has been removed </a:t>
                </a:r>
              </a:p>
            </p:txBody>
          </p:sp>
        </p:grpSp>
        <p:sp>
          <p:nvSpPr>
            <p:cNvPr id="4" name="Right Arrow 3">
              <a:extLst>
                <a:ext uri="{FF2B5EF4-FFF2-40B4-BE49-F238E27FC236}">
                  <a16:creationId xmlns:a16="http://schemas.microsoft.com/office/drawing/2014/main" id="{019544E6-2339-F25F-2400-17BF18D78362}"/>
                </a:ext>
              </a:extLst>
            </p:cNvPr>
            <p:cNvSpPr/>
            <p:nvPr/>
          </p:nvSpPr>
          <p:spPr bwMode="auto">
            <a:xfrm>
              <a:off x="6722006" y="2113013"/>
              <a:ext cx="489397" cy="373487"/>
            </a:xfrm>
            <a:prstGeom prst="rightArrow">
              <a:avLst/>
            </a:prstGeom>
            <a:solidFill>
              <a:schemeClr val="bg2">
                <a:lumMod val="90000"/>
              </a:schemeClr>
            </a:solidFill>
            <a:ln w="19050">
              <a:solidFill>
                <a:schemeClr val="bg2">
                  <a:lumMod val="90000"/>
                </a:schemeClr>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accent2"/>
                </a:solidFill>
                <a:effectLst/>
                <a:latin typeface="+mn-lt"/>
              </a:endParaRPr>
            </a:p>
          </p:txBody>
        </p:sp>
      </p:grpSp>
    </p:spTree>
    <p:extLst>
      <p:ext uri="{BB962C8B-B14F-4D97-AF65-F5344CB8AC3E}">
        <p14:creationId xmlns:p14="http://schemas.microsoft.com/office/powerpoint/2010/main" val="83305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blur&#10;&#10;Description automatically generated">
            <a:extLst>
              <a:ext uri="{FF2B5EF4-FFF2-40B4-BE49-F238E27FC236}">
                <a16:creationId xmlns:a16="http://schemas.microsoft.com/office/drawing/2014/main" id="{0E683B42-B112-319F-C3B3-F5527EBFE517}"/>
              </a:ext>
            </a:extLst>
          </p:cNvPr>
          <p:cNvPicPr>
            <a:picLocks noChangeAspect="1"/>
          </p:cNvPicPr>
          <p:nvPr/>
        </p:nvPicPr>
        <p:blipFill>
          <a:blip r:embed="rId12">
            <a:alphaModFix/>
          </a:blip>
          <a:stretch>
            <a:fillRect/>
          </a:stretch>
        </p:blipFill>
        <p:spPr>
          <a:xfrm>
            <a:off x="-2" y="-19305"/>
            <a:ext cx="9144000" cy="5182110"/>
          </a:xfrm>
          <a:prstGeom prst="rect">
            <a:avLst/>
          </a:prstGeom>
        </p:spPr>
      </p:pic>
      <p:pic>
        <p:nvPicPr>
          <p:cNvPr id="18" name="Picture 17" descr="A close up of a wave&#10;&#10;Description automatically generated with low confidence">
            <a:extLst>
              <a:ext uri="{FF2B5EF4-FFF2-40B4-BE49-F238E27FC236}">
                <a16:creationId xmlns:a16="http://schemas.microsoft.com/office/drawing/2014/main" id="{CE06F92C-24FC-5905-BC9F-1CE2AF716127}"/>
              </a:ext>
            </a:extLst>
          </p:cNvPr>
          <p:cNvPicPr>
            <a:picLocks noChangeAspect="1"/>
          </p:cNvPicPr>
          <p:nvPr/>
        </p:nvPicPr>
        <p:blipFill>
          <a:blip r:embed="rId13">
            <a:alphaModFix amt="24000"/>
          </a:blip>
          <a:stretch>
            <a:fillRect/>
          </a:stretch>
        </p:blipFill>
        <p:spPr>
          <a:xfrm>
            <a:off x="-1" y="-19306"/>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sp>
        <p:nvSpPr>
          <p:cNvPr id="12" name="Title">
            <a:extLst>
              <a:ext uri="{FF2B5EF4-FFF2-40B4-BE49-F238E27FC236}">
                <a16:creationId xmlns:a16="http://schemas.microsoft.com/office/drawing/2014/main" id="{B8B93F4D-3644-8E45-8CAC-5EE08EA2E28B}"/>
              </a:ext>
            </a:extLst>
          </p:cNvPr>
          <p:cNvSpPr>
            <a:spLocks noGrp="1"/>
          </p:cNvSpPr>
          <p:nvPr>
            <p:ph type="title"/>
          </p:nvPr>
        </p:nvSpPr>
        <p:spPr>
          <a:xfrm>
            <a:off x="210311" y="201168"/>
            <a:ext cx="6210586" cy="369057"/>
          </a:xfrm>
        </p:spPr>
        <p:txBody>
          <a:bodyPr/>
          <a:lstStyle/>
          <a:p>
            <a:r>
              <a:rPr lang="en-US" dirty="0">
                <a:solidFill>
                  <a:schemeClr val="bg1"/>
                </a:solidFill>
                <a:latin typeface="Arial" panose="020B0604020202020204" pitchFamily="34" charset="0"/>
                <a:cs typeface="Arial" panose="020B0604020202020204" pitchFamily="34" charset="0"/>
              </a:rPr>
              <a:t>Demo components</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3674DFE9-5426-A9D6-E920-2D29C1694A06}"/>
              </a:ext>
            </a:extLst>
          </p:cNvPr>
          <p:cNvGrpSpPr/>
          <p:nvPr/>
        </p:nvGrpSpPr>
        <p:grpSpPr>
          <a:xfrm>
            <a:off x="834279" y="1601516"/>
            <a:ext cx="7475443" cy="1940469"/>
            <a:chOff x="931003" y="1370815"/>
            <a:chExt cx="7475443" cy="1940469"/>
          </a:xfrm>
        </p:grpSpPr>
        <p:grpSp>
          <p:nvGrpSpPr>
            <p:cNvPr id="28" name="Group 27">
              <a:extLst>
                <a:ext uri="{FF2B5EF4-FFF2-40B4-BE49-F238E27FC236}">
                  <a16:creationId xmlns:a16="http://schemas.microsoft.com/office/drawing/2014/main" id="{24C389B2-BAE5-3057-0402-3652E44241A1}"/>
                </a:ext>
              </a:extLst>
            </p:cNvPr>
            <p:cNvGrpSpPr/>
            <p:nvPr/>
          </p:nvGrpSpPr>
          <p:grpSpPr>
            <a:xfrm>
              <a:off x="931003" y="1370815"/>
              <a:ext cx="3703203" cy="1940469"/>
              <a:chOff x="931003" y="1370815"/>
              <a:chExt cx="3703203" cy="1940469"/>
            </a:xfrm>
          </p:grpSpPr>
          <p:sp>
            <p:nvSpPr>
              <p:cNvPr id="2" name="Rectangle 4">
                <a:extLst>
                  <a:ext uri="{FF2B5EF4-FFF2-40B4-BE49-F238E27FC236}">
                    <a16:creationId xmlns:a16="http://schemas.microsoft.com/office/drawing/2014/main" id="{BCE90575-4AC4-D68C-CC64-9847287015F6}"/>
                  </a:ext>
                  <a:ext uri="{C183D7F6-B498-43B3-948B-1728B52AA6E4}">
                    <adec:decorative xmlns:adec="http://schemas.microsoft.com/office/drawing/2017/decorative" val="1"/>
                  </a:ext>
                </a:extLst>
              </p:cNvPr>
              <p:cNvSpPr>
                <a:spLocks noChangeArrowheads="1"/>
              </p:cNvSpPr>
              <p:nvPr>
                <p:custDataLst>
                  <p:tags r:id="rId6"/>
                </p:custDataLst>
              </p:nvPr>
            </p:nvSpPr>
            <p:spPr bwMode="auto">
              <a:xfrm>
                <a:off x="931005" y="1370815"/>
                <a:ext cx="3703201" cy="1940469"/>
              </a:xfrm>
              <a:prstGeom prst="rect">
                <a:avLst/>
              </a:prstGeom>
              <a:solidFill>
                <a:schemeClr val="accent5"/>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4" name="TextBox 3">
                <a:extLst>
                  <a:ext uri="{FF2B5EF4-FFF2-40B4-BE49-F238E27FC236}">
                    <a16:creationId xmlns:a16="http://schemas.microsoft.com/office/drawing/2014/main" id="{C1CEC554-4FF3-BAE2-1EC9-F3D6869C7AEB}"/>
                  </a:ext>
                </a:extLst>
              </p:cNvPr>
              <p:cNvSpPr txBox="1"/>
              <p:nvPr/>
            </p:nvSpPr>
            <p:spPr>
              <a:xfrm>
                <a:off x="931003" y="2947837"/>
                <a:ext cx="3703200" cy="276999"/>
              </a:xfrm>
              <a:prstGeom prst="rect">
                <a:avLst/>
              </a:prstGeom>
              <a:noFill/>
            </p:spPr>
            <p:txBody>
              <a:bodyPr wrap="square" anchor="ctr">
                <a:spAutoFit/>
              </a:bodyPr>
              <a:lstStyle/>
              <a:p>
                <a:pPr marL="0" lvl="1" indent="0" algn="ctr" defTabSz="914400" fontAlgn="base">
                  <a:spcBef>
                    <a:spcPts val="1100"/>
                  </a:spcBef>
                  <a:spcAft>
                    <a:spcPct val="0"/>
                  </a:spcAft>
                  <a:buClr>
                    <a:schemeClr val="bg1"/>
                  </a:buClr>
                  <a:buSzPct val="100000"/>
                </a:pPr>
                <a:r>
                  <a:rPr lang="en-US" sz="1200" kern="0" dirty="0">
                    <a:latin typeface="Arial" panose="020B0604020202020204" pitchFamily="34" charset="0"/>
                    <a:cs typeface="Arial" panose="020B0604020202020204" pitchFamily="34" charset="0"/>
                  </a:rPr>
                  <a:t>Cloud Pak for Business Automation</a:t>
                </a:r>
              </a:p>
            </p:txBody>
          </p:sp>
          <p:grpSp>
            <p:nvGrpSpPr>
              <p:cNvPr id="25" name="Group 24">
                <a:extLst>
                  <a:ext uri="{FF2B5EF4-FFF2-40B4-BE49-F238E27FC236}">
                    <a16:creationId xmlns:a16="http://schemas.microsoft.com/office/drawing/2014/main" id="{C9259C71-06D1-2CF2-7691-9823A778684A}"/>
                  </a:ext>
                </a:extLst>
              </p:cNvPr>
              <p:cNvGrpSpPr/>
              <p:nvPr/>
            </p:nvGrpSpPr>
            <p:grpSpPr>
              <a:xfrm>
                <a:off x="1205087" y="1550063"/>
                <a:ext cx="3155037" cy="1311326"/>
                <a:chOff x="1319975" y="1550063"/>
                <a:chExt cx="3155037" cy="1311326"/>
              </a:xfrm>
            </p:grpSpPr>
            <p:sp>
              <p:nvSpPr>
                <p:cNvPr id="7" name="Rectangle 3">
                  <a:extLst>
                    <a:ext uri="{FF2B5EF4-FFF2-40B4-BE49-F238E27FC236}">
                      <a16:creationId xmlns:a16="http://schemas.microsoft.com/office/drawing/2014/main" id="{4CD0F8C3-2655-4298-7AF4-C5D2EF2DA2FF}"/>
                    </a:ext>
                    <a:ext uri="{C183D7F6-B498-43B3-948B-1728B52AA6E4}">
                      <adec:decorative xmlns:adec="http://schemas.microsoft.com/office/drawing/2017/decorative" val="1"/>
                    </a:ext>
                  </a:extLst>
                </p:cNvPr>
                <p:cNvSpPr>
                  <a:spLocks noChangeArrowheads="1"/>
                </p:cNvSpPr>
                <p:nvPr>
                  <p:custDataLst>
                    <p:tags r:id="rId7"/>
                  </p:custDataLst>
                </p:nvPr>
              </p:nvSpPr>
              <p:spPr bwMode="auto">
                <a:xfrm>
                  <a:off x="1319975" y="1550063"/>
                  <a:ext cx="3155037" cy="1311326"/>
                </a:xfrm>
                <a:prstGeom prst="rect">
                  <a:avLst/>
                </a:prstGeom>
                <a:solidFill>
                  <a:schemeClr val="accent2"/>
                </a:solidFill>
                <a:ln>
                  <a:noFill/>
                </a:ln>
              </p:spPr>
              <p:txBody>
                <a:bodyPr wrap="squar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br>
                    <a:rPr lang="en-US" sz="800" kern="0" dirty="0">
                      <a:solidFill>
                        <a:schemeClr val="bg1"/>
                      </a:solidFill>
                      <a:latin typeface="Arial" panose="020B0604020202020204" pitchFamily="34" charset="0"/>
                      <a:cs typeface="Arial" panose="020B0604020202020204" pitchFamily="34" charset="0"/>
                    </a:rPr>
                  </a:br>
                  <a:r>
                    <a:rPr lang="en-US" sz="1200" b="1" kern="0" dirty="0">
                      <a:solidFill>
                        <a:schemeClr val="bg1"/>
                      </a:solidFill>
                      <a:latin typeface="Arial" panose="020B0604020202020204" pitchFamily="34" charset="0"/>
                      <a:cs typeface="Arial" panose="020B0604020202020204" pitchFamily="34" charset="0"/>
                    </a:rPr>
                    <a:t>Workflow</a:t>
                  </a:r>
                </a:p>
              </p:txBody>
            </p:sp>
            <p:grpSp>
              <p:nvGrpSpPr>
                <p:cNvPr id="23" name="Group 22">
                  <a:extLst>
                    <a:ext uri="{FF2B5EF4-FFF2-40B4-BE49-F238E27FC236}">
                      <a16:creationId xmlns:a16="http://schemas.microsoft.com/office/drawing/2014/main" id="{2F3F43AE-037A-2149-4768-8F5A63DECE2D}"/>
                    </a:ext>
                  </a:extLst>
                </p:cNvPr>
                <p:cNvGrpSpPr/>
                <p:nvPr/>
              </p:nvGrpSpPr>
              <p:grpSpPr>
                <a:xfrm>
                  <a:off x="1483786" y="2162486"/>
                  <a:ext cx="2827414" cy="457199"/>
                  <a:chOff x="1448400" y="2137606"/>
                  <a:chExt cx="2827414" cy="457199"/>
                </a:xfrm>
              </p:grpSpPr>
              <p:sp>
                <p:nvSpPr>
                  <p:cNvPr id="9" name="Rectangle 3">
                    <a:extLst>
                      <a:ext uri="{FF2B5EF4-FFF2-40B4-BE49-F238E27FC236}">
                        <a16:creationId xmlns:a16="http://schemas.microsoft.com/office/drawing/2014/main" id="{502F140D-6D45-56E5-5D73-A791F6F4A224}"/>
                      </a:ext>
                      <a:ext uri="{C183D7F6-B498-43B3-948B-1728B52AA6E4}">
                        <adec:decorative xmlns:adec="http://schemas.microsoft.com/office/drawing/2017/decorative" val="1"/>
                      </a:ext>
                    </a:extLst>
                  </p:cNvPr>
                  <p:cNvSpPr>
                    <a:spLocks noChangeArrowheads="1"/>
                  </p:cNvSpPr>
                  <p:nvPr>
                    <p:custDataLst>
                      <p:tags r:id="rId8"/>
                    </p:custDataLst>
                  </p:nvPr>
                </p:nvSpPr>
                <p:spPr bwMode="auto">
                  <a:xfrm>
                    <a:off x="3407134" y="2141345"/>
                    <a:ext cx="868680" cy="45346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Work</a:t>
                    </a:r>
                    <a:br>
                      <a:rPr lang="en-US" sz="1100" kern="0" dirty="0">
                        <a:solidFill>
                          <a:schemeClr val="bg1"/>
                        </a:solidFill>
                        <a:latin typeface="Arial" panose="020B0604020202020204" pitchFamily="34" charset="0"/>
                        <a:cs typeface="Arial" panose="020B0604020202020204" pitchFamily="34" charset="0"/>
                      </a:rPr>
                    </a:br>
                    <a:r>
                      <a:rPr lang="en-US" sz="1100" kern="0" dirty="0">
                        <a:solidFill>
                          <a:schemeClr val="bg1"/>
                        </a:solidFill>
                        <a:latin typeface="Arial" panose="020B0604020202020204" pitchFamily="34" charset="0"/>
                        <a:cs typeface="Arial" panose="020B0604020202020204" pitchFamily="34" charset="0"/>
                      </a:rPr>
                      <a:t>portal</a:t>
                    </a:r>
                  </a:p>
                </p:txBody>
              </p:sp>
              <p:sp>
                <p:nvSpPr>
                  <p:cNvPr id="10" name="Rectangle 3">
                    <a:extLst>
                      <a:ext uri="{FF2B5EF4-FFF2-40B4-BE49-F238E27FC236}">
                        <a16:creationId xmlns:a16="http://schemas.microsoft.com/office/drawing/2014/main" id="{C9AD03B0-3C88-CA49-5FBF-C5884A42FC0E}"/>
                      </a:ext>
                      <a:ext uri="{C183D7F6-B498-43B3-948B-1728B52AA6E4}">
                        <adec:decorative xmlns:adec="http://schemas.microsoft.com/office/drawing/2017/decorative" val="1"/>
                      </a:ext>
                    </a:extLst>
                  </p:cNvPr>
                  <p:cNvSpPr>
                    <a:spLocks noChangeArrowheads="1"/>
                  </p:cNvSpPr>
                  <p:nvPr>
                    <p:custDataLst>
                      <p:tags r:id="rId9"/>
                    </p:custDataLst>
                  </p:nvPr>
                </p:nvSpPr>
                <p:spPr bwMode="auto">
                  <a:xfrm>
                    <a:off x="2427767" y="2141345"/>
                    <a:ext cx="868680" cy="453460"/>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Workflow runtime</a:t>
                    </a:r>
                  </a:p>
                </p:txBody>
              </p:sp>
              <p:sp>
                <p:nvSpPr>
                  <p:cNvPr id="11" name="Rectangle 3">
                    <a:extLst>
                      <a:ext uri="{FF2B5EF4-FFF2-40B4-BE49-F238E27FC236}">
                        <a16:creationId xmlns:a16="http://schemas.microsoft.com/office/drawing/2014/main" id="{382ED891-C9D6-0829-74E2-5ACA853BC6D5}"/>
                      </a:ext>
                      <a:ext uri="{C183D7F6-B498-43B3-948B-1728B52AA6E4}">
                        <adec:decorative xmlns:adec="http://schemas.microsoft.com/office/drawing/2017/decorative" val="1"/>
                      </a:ext>
                    </a:extLst>
                  </p:cNvPr>
                  <p:cNvSpPr>
                    <a:spLocks noChangeArrowheads="1"/>
                  </p:cNvSpPr>
                  <p:nvPr>
                    <p:custDataLst>
                      <p:tags r:id="rId10"/>
                    </p:custDataLst>
                  </p:nvPr>
                </p:nvSpPr>
                <p:spPr bwMode="auto">
                  <a:xfrm>
                    <a:off x="1448400" y="2137606"/>
                    <a:ext cx="868680" cy="45719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Process authoring</a:t>
                    </a:r>
                  </a:p>
                </p:txBody>
              </p:sp>
            </p:grpSp>
          </p:grpSp>
        </p:grpSp>
        <p:grpSp>
          <p:nvGrpSpPr>
            <p:cNvPr id="27" name="Group 26">
              <a:extLst>
                <a:ext uri="{FF2B5EF4-FFF2-40B4-BE49-F238E27FC236}">
                  <a16:creationId xmlns:a16="http://schemas.microsoft.com/office/drawing/2014/main" id="{CD9E3ECB-537B-7DFF-BC27-E2A83AF54628}"/>
                </a:ext>
              </a:extLst>
            </p:cNvPr>
            <p:cNvGrpSpPr/>
            <p:nvPr/>
          </p:nvGrpSpPr>
          <p:grpSpPr>
            <a:xfrm>
              <a:off x="4703242" y="1370815"/>
              <a:ext cx="3703204" cy="1940469"/>
              <a:chOff x="4703242" y="1370815"/>
              <a:chExt cx="3703204" cy="1940469"/>
            </a:xfrm>
          </p:grpSpPr>
          <p:sp>
            <p:nvSpPr>
              <p:cNvPr id="24" name="Rectangle 4">
                <a:extLst>
                  <a:ext uri="{FF2B5EF4-FFF2-40B4-BE49-F238E27FC236}">
                    <a16:creationId xmlns:a16="http://schemas.microsoft.com/office/drawing/2014/main" id="{F4BEE1B8-8EED-96CA-6151-720EA43E8D55}"/>
                  </a:ext>
                  <a:ext uri="{C183D7F6-B498-43B3-948B-1728B52AA6E4}">
                    <adec:decorative xmlns:adec="http://schemas.microsoft.com/office/drawing/2017/decorative" val="1"/>
                  </a:ext>
                </a:extLst>
              </p:cNvPr>
              <p:cNvSpPr>
                <a:spLocks noChangeArrowheads="1"/>
              </p:cNvSpPr>
              <p:nvPr>
                <p:custDataLst>
                  <p:tags r:id="rId1"/>
                </p:custDataLst>
              </p:nvPr>
            </p:nvSpPr>
            <p:spPr bwMode="auto">
              <a:xfrm>
                <a:off x="4703245" y="1370815"/>
                <a:ext cx="3703201" cy="1940469"/>
              </a:xfrm>
              <a:prstGeom prst="rect">
                <a:avLst/>
              </a:prstGeom>
              <a:solidFill>
                <a:schemeClr val="accent5"/>
              </a:solidFill>
              <a:ln w="9525">
                <a:noFill/>
                <a:miter lim="800000"/>
                <a:headEnd/>
                <a:tailEnd/>
              </a:ln>
            </p:spPr>
            <p:txBody>
              <a:bodyPr wrap="none" lIns="91440" anchor="t"/>
              <a:lstStyle>
                <a:lvl1pPr>
                  <a:tabLst>
                    <a:tab pos="1489075" algn="l"/>
                  </a:tabLst>
                  <a:defRPr sz="1400">
                    <a:solidFill>
                      <a:schemeClr val="tx1"/>
                    </a:solidFill>
                    <a:latin typeface="Arial" charset="0"/>
                    <a:ea typeface="ＭＳ Ｐゴシック" charset="-128"/>
                  </a:defRPr>
                </a:lvl1pPr>
                <a:lvl2pPr marL="742950" indent="-285750">
                  <a:tabLst>
                    <a:tab pos="1489075" algn="l"/>
                  </a:tabLst>
                  <a:defRPr sz="1400">
                    <a:solidFill>
                      <a:schemeClr val="tx1"/>
                    </a:solidFill>
                    <a:latin typeface="Arial" charset="0"/>
                    <a:ea typeface="ＭＳ Ｐゴシック" charset="-128"/>
                  </a:defRPr>
                </a:lvl2pPr>
                <a:lvl3pPr marL="1143000" indent="-228600">
                  <a:tabLst>
                    <a:tab pos="1489075" algn="l"/>
                  </a:tabLst>
                  <a:defRPr sz="1400">
                    <a:solidFill>
                      <a:schemeClr val="tx1"/>
                    </a:solidFill>
                    <a:latin typeface="Arial" charset="0"/>
                    <a:ea typeface="ＭＳ Ｐゴシック" charset="-128"/>
                  </a:defRPr>
                </a:lvl3pPr>
                <a:lvl4pPr marL="1600200" indent="-228600">
                  <a:tabLst>
                    <a:tab pos="1489075" algn="l"/>
                  </a:tabLst>
                  <a:defRPr sz="1400">
                    <a:solidFill>
                      <a:schemeClr val="tx1"/>
                    </a:solidFill>
                    <a:latin typeface="Arial" charset="0"/>
                    <a:ea typeface="ＭＳ Ｐゴシック" charset="-128"/>
                  </a:defRPr>
                </a:lvl4pPr>
                <a:lvl5pPr marL="2057400" indent="-228600">
                  <a:tabLst>
                    <a:tab pos="1489075" algn="l"/>
                  </a:tabLst>
                  <a:defRPr sz="1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1489075" algn="l"/>
                  </a:tabLst>
                  <a:defRPr sz="1400">
                    <a:solidFill>
                      <a:schemeClr val="tx1"/>
                    </a:solidFill>
                    <a:latin typeface="Arial" charset="0"/>
                    <a:ea typeface="ＭＳ Ｐゴシック" charset="-128"/>
                  </a:defRPr>
                </a:lvl9pPr>
              </a:lstStyle>
              <a:p>
                <a:pPr algn="ctr" defTabSz="685808">
                  <a:tabLst>
                    <a:tab pos="1489094" algn="l"/>
                  </a:tabLst>
                  <a:defRPr/>
                </a:pPr>
                <a:endParaRPr lang="en-GB" altLang="ja-JP" sz="1200" b="1" kern="0" dirty="0">
                  <a:latin typeface="+mn-lt"/>
                  <a:ea typeface="+mn-ea"/>
                </a:endParaRPr>
              </a:p>
            </p:txBody>
          </p:sp>
          <p:sp>
            <p:nvSpPr>
              <p:cNvPr id="6" name="TextBox 5">
                <a:extLst>
                  <a:ext uri="{FF2B5EF4-FFF2-40B4-BE49-F238E27FC236}">
                    <a16:creationId xmlns:a16="http://schemas.microsoft.com/office/drawing/2014/main" id="{D246DA9A-DE93-5B8B-A54E-8AC6E6406FF0}"/>
                  </a:ext>
                </a:extLst>
              </p:cNvPr>
              <p:cNvSpPr txBox="1"/>
              <p:nvPr/>
            </p:nvSpPr>
            <p:spPr>
              <a:xfrm>
                <a:off x="4703242" y="2947837"/>
                <a:ext cx="3703201" cy="276999"/>
              </a:xfrm>
              <a:prstGeom prst="rect">
                <a:avLst/>
              </a:prstGeom>
              <a:noFill/>
            </p:spPr>
            <p:txBody>
              <a:bodyPr wrap="square" anchor="ctr">
                <a:spAutoFit/>
              </a:bodyPr>
              <a:lstStyle/>
              <a:p>
                <a:pPr marL="0" lvl="1" indent="0" algn="ctr" defTabSz="914400" fontAlgn="base">
                  <a:spcBef>
                    <a:spcPts val="1100"/>
                  </a:spcBef>
                  <a:spcAft>
                    <a:spcPct val="0"/>
                  </a:spcAft>
                  <a:buClr>
                    <a:schemeClr val="bg1"/>
                  </a:buClr>
                  <a:buSzPct val="100000"/>
                </a:pPr>
                <a:r>
                  <a:rPr lang="en-US" sz="1200" kern="0" dirty="0">
                    <a:latin typeface="Arial" panose="020B0604020202020204" pitchFamily="34" charset="0"/>
                    <a:cs typeface="Arial" panose="020B0604020202020204" pitchFamily="34" charset="0"/>
                  </a:rPr>
                  <a:t>Cloud Pak for Integration </a:t>
                </a:r>
              </a:p>
            </p:txBody>
          </p:sp>
          <p:grpSp>
            <p:nvGrpSpPr>
              <p:cNvPr id="26" name="Group 25">
                <a:extLst>
                  <a:ext uri="{FF2B5EF4-FFF2-40B4-BE49-F238E27FC236}">
                    <a16:creationId xmlns:a16="http://schemas.microsoft.com/office/drawing/2014/main" id="{5B3B5369-966C-0436-1B37-EADCCF5D2D95}"/>
                  </a:ext>
                </a:extLst>
              </p:cNvPr>
              <p:cNvGrpSpPr/>
              <p:nvPr/>
            </p:nvGrpSpPr>
            <p:grpSpPr>
              <a:xfrm>
                <a:off x="4976467" y="1550063"/>
                <a:ext cx="3156757" cy="1311326"/>
                <a:chOff x="4798878" y="1550062"/>
                <a:chExt cx="3156757" cy="1311326"/>
              </a:xfrm>
            </p:grpSpPr>
            <p:sp>
              <p:nvSpPr>
                <p:cNvPr id="17" name="Rectangle 3">
                  <a:extLst>
                    <a:ext uri="{FF2B5EF4-FFF2-40B4-BE49-F238E27FC236}">
                      <a16:creationId xmlns:a16="http://schemas.microsoft.com/office/drawing/2014/main" id="{935F061C-FFCB-7C8F-96E7-62773CFD36B1}"/>
                    </a:ext>
                    <a:ext uri="{C183D7F6-B498-43B3-948B-1728B52AA6E4}">
                      <adec:decorative xmlns:adec="http://schemas.microsoft.com/office/drawing/2017/decorative" val="1"/>
                    </a:ext>
                  </a:extLst>
                </p:cNvPr>
                <p:cNvSpPr>
                  <a:spLocks noChangeArrowheads="1"/>
                </p:cNvSpPr>
                <p:nvPr>
                  <p:custDataLst>
                    <p:tags r:id="rId2"/>
                  </p:custDataLst>
                </p:nvPr>
              </p:nvSpPr>
              <p:spPr bwMode="auto">
                <a:xfrm>
                  <a:off x="4798878" y="1550062"/>
                  <a:ext cx="3156757" cy="1311326"/>
                </a:xfrm>
                <a:prstGeom prst="rect">
                  <a:avLst/>
                </a:prstGeom>
                <a:solidFill>
                  <a:schemeClr val="accent2"/>
                </a:solidFill>
                <a:ln>
                  <a:noFill/>
                </a:ln>
              </p:spPr>
              <p:txBody>
                <a:bodyPr wrap="square" anchor="t"/>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br>
                    <a:rPr lang="en-US" sz="800" kern="0" dirty="0">
                      <a:solidFill>
                        <a:schemeClr val="bg1"/>
                      </a:solidFill>
                      <a:latin typeface="Arial" panose="020B0604020202020204" pitchFamily="34" charset="0"/>
                      <a:cs typeface="Arial" panose="020B0604020202020204" pitchFamily="34" charset="0"/>
                    </a:rPr>
                  </a:br>
                  <a:r>
                    <a:rPr lang="en-US" sz="1200" b="1" kern="0" dirty="0">
                      <a:solidFill>
                        <a:schemeClr val="bg1"/>
                      </a:solidFill>
                      <a:latin typeface="Arial" panose="020B0604020202020204" pitchFamily="34" charset="0"/>
                      <a:cs typeface="Arial" panose="020B0604020202020204" pitchFamily="34" charset="0"/>
                    </a:rPr>
                    <a:t>Application integration</a:t>
                  </a:r>
                </a:p>
              </p:txBody>
            </p:sp>
            <p:grpSp>
              <p:nvGrpSpPr>
                <p:cNvPr id="19" name="Group 18">
                  <a:extLst>
                    <a:ext uri="{FF2B5EF4-FFF2-40B4-BE49-F238E27FC236}">
                      <a16:creationId xmlns:a16="http://schemas.microsoft.com/office/drawing/2014/main" id="{0621B068-9736-7B39-FD02-14922184BE2C}"/>
                    </a:ext>
                  </a:extLst>
                </p:cNvPr>
                <p:cNvGrpSpPr/>
                <p:nvPr/>
              </p:nvGrpSpPr>
              <p:grpSpPr>
                <a:xfrm>
                  <a:off x="4963549" y="2160955"/>
                  <a:ext cx="2827414" cy="458730"/>
                  <a:chOff x="1448400" y="2773723"/>
                  <a:chExt cx="2827414" cy="458730"/>
                </a:xfrm>
              </p:grpSpPr>
              <p:sp>
                <p:nvSpPr>
                  <p:cNvPr id="20" name="Rectangle 3">
                    <a:extLst>
                      <a:ext uri="{FF2B5EF4-FFF2-40B4-BE49-F238E27FC236}">
                        <a16:creationId xmlns:a16="http://schemas.microsoft.com/office/drawing/2014/main" id="{145E1E44-D7EE-9C86-A2A5-7E51A4C451F2}"/>
                      </a:ext>
                      <a:ext uri="{C183D7F6-B498-43B3-948B-1728B52AA6E4}">
                        <adec:decorative xmlns:adec="http://schemas.microsoft.com/office/drawing/2017/decorative" val="1"/>
                      </a:ext>
                    </a:extLst>
                  </p:cNvPr>
                  <p:cNvSpPr>
                    <a:spLocks noChangeArrowheads="1"/>
                  </p:cNvSpPr>
                  <p:nvPr>
                    <p:custDataLst>
                      <p:tags r:id="rId3"/>
                    </p:custDataLst>
                  </p:nvPr>
                </p:nvSpPr>
                <p:spPr bwMode="auto">
                  <a:xfrm>
                    <a:off x="1448400" y="2773723"/>
                    <a:ext cx="867308" cy="45719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Integration editor</a:t>
                    </a:r>
                  </a:p>
                </p:txBody>
              </p:sp>
              <p:sp>
                <p:nvSpPr>
                  <p:cNvPr id="13" name="Rectangle 3">
                    <a:extLst>
                      <a:ext uri="{FF2B5EF4-FFF2-40B4-BE49-F238E27FC236}">
                        <a16:creationId xmlns:a16="http://schemas.microsoft.com/office/drawing/2014/main" id="{318F6B92-CCA0-3B9F-414D-7BA17DE13298}"/>
                      </a:ext>
                      <a:ext uri="{C183D7F6-B498-43B3-948B-1728B52AA6E4}">
                        <adec:decorative xmlns:adec="http://schemas.microsoft.com/office/drawing/2017/decorative" val="1"/>
                      </a:ext>
                    </a:extLst>
                  </p:cNvPr>
                  <p:cNvSpPr>
                    <a:spLocks noChangeArrowheads="1"/>
                  </p:cNvSpPr>
                  <p:nvPr>
                    <p:custDataLst>
                      <p:tags r:id="rId4"/>
                    </p:custDataLst>
                  </p:nvPr>
                </p:nvSpPr>
                <p:spPr bwMode="auto">
                  <a:xfrm>
                    <a:off x="2427081" y="2773723"/>
                    <a:ext cx="868680" cy="45719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MQ connector</a:t>
                    </a:r>
                  </a:p>
                </p:txBody>
              </p:sp>
              <p:sp>
                <p:nvSpPr>
                  <p:cNvPr id="14" name="Rectangle 3">
                    <a:extLst>
                      <a:ext uri="{FF2B5EF4-FFF2-40B4-BE49-F238E27FC236}">
                        <a16:creationId xmlns:a16="http://schemas.microsoft.com/office/drawing/2014/main" id="{F680D6A8-5D62-86BC-8B88-1E9C773C412B}"/>
                      </a:ext>
                      <a:ext uri="{C183D7F6-B498-43B3-948B-1728B52AA6E4}">
                        <adec:decorative xmlns:adec="http://schemas.microsoft.com/office/drawing/2017/decorative" val="1"/>
                      </a:ext>
                    </a:extLst>
                  </p:cNvPr>
                  <p:cNvSpPr>
                    <a:spLocks noChangeArrowheads="1"/>
                  </p:cNvSpPr>
                  <p:nvPr>
                    <p:custDataLst>
                      <p:tags r:id="rId5"/>
                    </p:custDataLst>
                  </p:nvPr>
                </p:nvSpPr>
                <p:spPr bwMode="auto">
                  <a:xfrm>
                    <a:off x="3407134" y="2775254"/>
                    <a:ext cx="868680" cy="457199"/>
                  </a:xfrm>
                  <a:prstGeom prst="rect">
                    <a:avLst/>
                  </a:prstGeom>
                  <a:solidFill>
                    <a:schemeClr val="accent1"/>
                  </a:solidFill>
                  <a:ln>
                    <a:noFill/>
                  </a:ln>
                </p:spPr>
                <p:txBody>
                  <a:bodyPr wrap="square" anchor="ct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lvl="1" indent="0" algn="ctr" defTabSz="914400" fontAlgn="base">
                      <a:spcBef>
                        <a:spcPts val="1100"/>
                      </a:spcBef>
                      <a:spcAft>
                        <a:spcPct val="0"/>
                      </a:spcAft>
                      <a:buClr>
                        <a:schemeClr val="bg1"/>
                      </a:buClr>
                      <a:buSzPct val="100000"/>
                    </a:pPr>
                    <a:r>
                      <a:rPr lang="en-US" sz="1100" kern="0" dirty="0">
                        <a:solidFill>
                          <a:schemeClr val="bg1"/>
                        </a:solidFill>
                        <a:latin typeface="Arial" panose="020B0604020202020204" pitchFamily="34" charset="0"/>
                        <a:cs typeface="Arial" panose="020B0604020202020204" pitchFamily="34" charset="0"/>
                      </a:rPr>
                      <a:t>API connector</a:t>
                    </a:r>
                  </a:p>
                </p:txBody>
              </p:sp>
            </p:grpSp>
          </p:grpSp>
        </p:grpSp>
      </p:grpSp>
    </p:spTree>
    <p:extLst>
      <p:ext uri="{BB962C8B-B14F-4D97-AF65-F5344CB8AC3E}">
        <p14:creationId xmlns:p14="http://schemas.microsoft.com/office/powerpoint/2010/main" val="402629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91E84E09-3036-BF58-89FA-DF14F91AE1CA}"/>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6" name="Picture 5" descr="A close up of a wave&#10;&#10;Description automatically generated with low confidence">
            <a:extLst>
              <a:ext uri="{FF2B5EF4-FFF2-40B4-BE49-F238E27FC236}">
                <a16:creationId xmlns:a16="http://schemas.microsoft.com/office/drawing/2014/main" id="{6C86B64B-3B77-E546-C63F-53A635FD703D}"/>
              </a:ext>
            </a:extLst>
          </p:cNvPr>
          <p:cNvPicPr>
            <a:picLocks noChangeAspect="1"/>
          </p:cNvPicPr>
          <p:nvPr/>
        </p:nvPicPr>
        <p:blipFill>
          <a:blip r:embed="rId4">
            <a:alphaModFix amt="24000"/>
          </a:blip>
          <a:stretch>
            <a:fillRect/>
          </a:stretch>
        </p:blipFill>
        <p:spPr>
          <a:xfrm>
            <a:off x="-1" y="-19306"/>
            <a:ext cx="9144000" cy="5162805"/>
          </a:xfrm>
          <a:prstGeom prst="rect">
            <a:avLst/>
          </a:prstGeom>
        </p:spPr>
      </p:pic>
      <p:sp>
        <p:nvSpPr>
          <p:cNvPr id="8" name="Title Placeholder 1">
            <a:extLst>
              <a:ext uri="{FF2B5EF4-FFF2-40B4-BE49-F238E27FC236}">
                <a16:creationId xmlns:a16="http://schemas.microsoft.com/office/drawing/2014/main" id="{9C423423-478A-5FF0-230A-E4CAD4CBF82B}"/>
              </a:ext>
            </a:extLst>
          </p:cNvPr>
          <p:cNvSpPr txBox="1">
            <a:spLocks/>
          </p:cNvSpPr>
          <p:nvPr/>
        </p:nvSpPr>
        <p:spPr>
          <a:xfrm>
            <a:off x="2" y="1112775"/>
            <a:ext cx="9143998" cy="22216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i="0" kern="1200">
                <a:solidFill>
                  <a:schemeClr val="tx1"/>
                </a:solidFill>
                <a:latin typeface="IBM Plex Sans Light" panose="020B0403050203000203" pitchFamily="34" charset="0"/>
                <a:ea typeface="+mj-ea"/>
                <a:cs typeface="+mj-cs"/>
              </a:defRPr>
            </a:lvl1pPr>
          </a:lstStyle>
          <a:p>
            <a:pPr algn="ctr">
              <a:spcBef>
                <a:spcPts val="600"/>
              </a:spcBef>
              <a:spcAft>
                <a:spcPts val="1800"/>
              </a:spcAft>
            </a:pPr>
            <a:r>
              <a:rPr lang="en-US" sz="3500" b="0" dirty="0">
                <a:solidFill>
                  <a:schemeClr val="bg1"/>
                </a:solidFill>
                <a:latin typeface="Arial" panose="020B0604020202020204" pitchFamily="34" charset="0"/>
                <a:cs typeface="Arial" panose="020B0604020202020204" pitchFamily="34" charset="0"/>
              </a:rPr>
              <a:t>DEMO</a:t>
            </a:r>
          </a:p>
          <a:p>
            <a:pPr algn="ctr">
              <a:spcBef>
                <a:spcPts val="600"/>
              </a:spcBef>
              <a:spcAft>
                <a:spcPts val="1800"/>
              </a:spcAft>
            </a:pPr>
            <a:r>
              <a:rPr lang="en-US" sz="3500" b="0" dirty="0">
                <a:solidFill>
                  <a:schemeClr val="bg1"/>
                </a:solidFill>
                <a:latin typeface="Arial" panose="020B0604020202020204" pitchFamily="34" charset="0"/>
                <a:cs typeface="Arial" panose="020B0604020202020204" pitchFamily="34" charset="0"/>
              </a:rPr>
              <a:t>Enhancing business automation</a:t>
            </a:r>
            <a:br>
              <a:rPr lang="en-US" sz="3500" b="0" dirty="0">
                <a:solidFill>
                  <a:schemeClr val="bg1"/>
                </a:solidFill>
                <a:latin typeface="Arial" panose="020B0604020202020204" pitchFamily="34" charset="0"/>
                <a:cs typeface="Arial" panose="020B0604020202020204" pitchFamily="34" charset="0"/>
              </a:rPr>
            </a:br>
            <a:r>
              <a:rPr lang="en-US" sz="3500" b="0" dirty="0">
                <a:solidFill>
                  <a:schemeClr val="bg1"/>
                </a:solidFill>
                <a:latin typeface="Arial" panose="020B0604020202020204" pitchFamily="34" charset="0"/>
                <a:cs typeface="Arial" panose="020B0604020202020204" pitchFamily="34" charset="0"/>
              </a:rPr>
              <a:t>with integration </a:t>
            </a:r>
            <a:endParaRPr lang="en-US" sz="3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62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lur&#10;&#10;Description automatically generated">
            <a:extLst>
              <a:ext uri="{FF2B5EF4-FFF2-40B4-BE49-F238E27FC236}">
                <a16:creationId xmlns:a16="http://schemas.microsoft.com/office/drawing/2014/main" id="{1FA89987-52CF-F639-1BCA-591F3EBE0C5A}"/>
              </a:ext>
            </a:extLst>
          </p:cNvPr>
          <p:cNvPicPr>
            <a:picLocks noChangeAspect="1"/>
          </p:cNvPicPr>
          <p:nvPr/>
        </p:nvPicPr>
        <p:blipFill>
          <a:blip r:embed="rId2">
            <a:alphaModFix/>
          </a:blip>
          <a:stretch>
            <a:fillRect/>
          </a:stretch>
        </p:blipFill>
        <p:spPr>
          <a:xfrm>
            <a:off x="-2" y="-19305"/>
            <a:ext cx="9144000" cy="5182110"/>
          </a:xfrm>
          <a:prstGeom prst="rect">
            <a:avLst/>
          </a:prstGeom>
        </p:spPr>
      </p:pic>
      <p:pic>
        <p:nvPicPr>
          <p:cNvPr id="4" name="Picture 3" descr="A close up of a wave&#10;&#10;Description automatically generated with low confidence">
            <a:extLst>
              <a:ext uri="{FF2B5EF4-FFF2-40B4-BE49-F238E27FC236}">
                <a16:creationId xmlns:a16="http://schemas.microsoft.com/office/drawing/2014/main" id="{3247AA90-F749-329E-F89F-DB1A382F2CFD}"/>
              </a:ext>
            </a:extLst>
          </p:cNvPr>
          <p:cNvPicPr>
            <a:picLocks noChangeAspect="1"/>
          </p:cNvPicPr>
          <p:nvPr/>
        </p:nvPicPr>
        <p:blipFill>
          <a:blip r:embed="rId3">
            <a:alphaModFix amt="24000"/>
          </a:blip>
          <a:stretch>
            <a:fillRect/>
          </a:stretch>
        </p:blipFill>
        <p:spPr>
          <a:xfrm>
            <a:off x="-1" y="-19306"/>
            <a:ext cx="9144000" cy="5162805"/>
          </a:xfrm>
          <a:prstGeom prst="rect">
            <a:avLst/>
          </a:prstGeom>
        </p:spPr>
      </p:pic>
      <p:sp>
        <p:nvSpPr>
          <p:cNvPr id="3" name="Footer Placeholder 2">
            <a:extLst>
              <a:ext uri="{FF2B5EF4-FFF2-40B4-BE49-F238E27FC236}">
                <a16:creationId xmlns:a16="http://schemas.microsoft.com/office/drawing/2014/main" id="{BC4A17FE-E30C-884E-8600-EBD9A3446D50}"/>
              </a:ext>
            </a:extLst>
          </p:cNvPr>
          <p:cNvSpPr>
            <a:spLocks noGrp="1"/>
          </p:cNvSpPr>
          <p:nvPr>
            <p:ph type="ftr" sz="quarter" idx="10"/>
          </p:nvPr>
        </p:nvSpPr>
        <p:spPr/>
        <p:txBody>
          <a:bodyPr/>
          <a:lstStyle/>
          <a:p>
            <a:r>
              <a:rPr lang="en-US" dirty="0">
                <a:solidFill>
                  <a:schemeClr val="bg1"/>
                </a:solidFill>
                <a:latin typeface="Arial" panose="020B0604020202020204" pitchFamily="34" charset="0"/>
                <a:cs typeface="Arial" panose="020B0604020202020204" pitchFamily="34" charset="0"/>
              </a:rPr>
              <a:t>© 2022 IBM Corporation</a:t>
            </a:r>
          </a:p>
        </p:txBody>
      </p:sp>
      <p:sp>
        <p:nvSpPr>
          <p:cNvPr id="32" name="Rectangle 31">
            <a:extLst>
              <a:ext uri="{FF2B5EF4-FFF2-40B4-BE49-F238E27FC236}">
                <a16:creationId xmlns:a16="http://schemas.microsoft.com/office/drawing/2014/main" id="{C8667D6D-B90D-EAC9-6B98-A8947C61BA59}"/>
              </a:ext>
            </a:extLst>
          </p:cNvPr>
          <p:cNvSpPr/>
          <p:nvPr/>
        </p:nvSpPr>
        <p:spPr bwMode="auto">
          <a:xfrm>
            <a:off x="329581" y="1009816"/>
            <a:ext cx="8484839" cy="3790784"/>
          </a:xfrm>
          <a:prstGeom prst="rect">
            <a:avLst/>
          </a:prstGeom>
          <a:solidFill>
            <a:schemeClr val="tx1">
              <a:alpha val="50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System Font Regular"/>
              <a:buNone/>
              <a:tabLst/>
            </a:pPr>
            <a:endParaRPr kumimoji="0" lang="en-US" sz="1400" b="0" i="0" u="none" strike="noStrike" cap="none" normalizeH="0" baseline="0" dirty="0">
              <a:ln>
                <a:noFill/>
              </a:ln>
              <a:solidFill>
                <a:schemeClr val="bg1"/>
              </a:solidFill>
              <a:effectLst/>
              <a:latin typeface="+mn-lt"/>
            </a:endParaRPr>
          </a:p>
        </p:txBody>
      </p:sp>
      <p:sp>
        <p:nvSpPr>
          <p:cNvPr id="33" name="Title">
            <a:extLst>
              <a:ext uri="{FF2B5EF4-FFF2-40B4-BE49-F238E27FC236}">
                <a16:creationId xmlns:a16="http://schemas.microsoft.com/office/drawing/2014/main" id="{83962735-38FC-B4FB-04B2-BAEFFA01C6F0}"/>
              </a:ext>
            </a:extLst>
          </p:cNvPr>
          <p:cNvSpPr txBox="1">
            <a:spLocks/>
          </p:cNvSpPr>
          <p:nvPr/>
        </p:nvSpPr>
        <p:spPr>
          <a:xfrm>
            <a:off x="210311" y="201168"/>
            <a:ext cx="6210586" cy="713232"/>
          </a:xfrm>
          <a:prstGeom prst="rect">
            <a:avLst/>
          </a:prstGeom>
        </p:spPr>
        <p:txBody>
          <a:bodyPr/>
          <a:lstStyle>
            <a:lvl1pPr algn="l" rtl="0" eaLnBrk="1" fontAlgn="base" hangingPunct="1">
              <a:lnSpc>
                <a:spcPct val="90000"/>
              </a:lnSpc>
              <a:spcBef>
                <a:spcPct val="0"/>
              </a:spcBef>
              <a:spcAft>
                <a:spcPct val="0"/>
              </a:spcAft>
              <a:defRPr sz="24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a:lstStyle>
          <a:p>
            <a:pPr defTabSz="914400"/>
            <a:r>
              <a:rPr lang="en-US" sz="2800" kern="0" dirty="0">
                <a:solidFill>
                  <a:schemeClr val="bg1"/>
                </a:solidFill>
                <a:latin typeface="Arial" panose="020B0604020202020204" pitchFamily="34" charset="0"/>
                <a:cs typeface="Arial" panose="020B0604020202020204" pitchFamily="34" charset="0"/>
              </a:rPr>
              <a:t>Key takeaways</a:t>
            </a:r>
            <a:endParaRPr lang="en-US" kern="0" dirty="0">
              <a:solidFill>
                <a:schemeClr val="bg1"/>
              </a:solidFill>
              <a:latin typeface="Arial" panose="020B0604020202020204" pitchFamily="34" charset="0"/>
              <a:cs typeface="Arial" panose="020B0604020202020204" pitchFamily="34" charset="0"/>
            </a:endParaRPr>
          </a:p>
          <a:p>
            <a:pPr fontAlgn="auto">
              <a:lnSpc>
                <a:spcPct val="100000"/>
              </a:lnSpc>
              <a:spcBef>
                <a:spcPts val="0"/>
              </a:spcBef>
              <a:spcAft>
                <a:spcPts val="0"/>
              </a:spcAft>
            </a:pPr>
            <a:r>
              <a:rPr lang="en-US" sz="1600" i="1" dirty="0">
                <a:solidFill>
                  <a:schemeClr val="bg1"/>
                </a:solidFill>
                <a:latin typeface="Arial" panose="020B0604020202020204" pitchFamily="34" charset="0"/>
                <a:ea typeface="+mn-ea"/>
                <a:cs typeface="Arial" panose="020B0604020202020204" pitchFamily="34" charset="0"/>
              </a:rPr>
              <a:t>Enhancing business automation with integration demo</a:t>
            </a:r>
          </a:p>
          <a:p>
            <a:pPr defTabSz="914400"/>
            <a:endParaRPr lang="en-US" kern="0" dirty="0">
              <a:solidFill>
                <a:schemeClr val="bg1"/>
              </a:solidFill>
              <a:latin typeface="Arial" panose="020B0604020202020204" pitchFamily="34" charset="0"/>
              <a:cs typeface="Arial" panose="020B0604020202020204" pitchFamily="34" charset="0"/>
            </a:endParaRPr>
          </a:p>
          <a:p>
            <a:pPr defTabSz="914400"/>
            <a:br>
              <a:rPr lang="en-US" sz="1600" kern="0" dirty="0">
                <a:latin typeface="Arial" panose="020B0604020202020204" pitchFamily="34" charset="0"/>
                <a:cs typeface="Arial" panose="020B0604020202020204" pitchFamily="34" charset="0"/>
              </a:rPr>
            </a:br>
            <a:endParaRPr lang="en-US" sz="1600" kern="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307D3C8-27A5-DFC9-6668-AF432A6449C6}"/>
              </a:ext>
            </a:extLst>
          </p:cNvPr>
          <p:cNvSpPr/>
          <p:nvPr/>
        </p:nvSpPr>
        <p:spPr>
          <a:xfrm>
            <a:off x="329580" y="1254754"/>
            <a:ext cx="7592592" cy="3300904"/>
          </a:xfrm>
          <a:prstGeom prst="rect">
            <a:avLst/>
          </a:prstGeom>
        </p:spPr>
        <p:txBody>
          <a:bodyPr wrap="square" anchor="ctr">
            <a:spAutoFit/>
          </a:bodyPr>
          <a:lstStyle/>
          <a:p>
            <a:pPr marL="68580">
              <a:lnSpc>
                <a:spcPct val="90000"/>
              </a:lnSpc>
              <a:spcBef>
                <a:spcPts val="1200"/>
              </a:spcBef>
              <a:spcAft>
                <a:spcPts val="600"/>
              </a:spcAft>
              <a:buClr>
                <a:schemeClr val="bg2">
                  <a:lumMod val="90000"/>
                </a:schemeClr>
              </a:buClr>
            </a:pPr>
            <a:r>
              <a:rPr lang="en-US" sz="1500" dirty="0">
                <a:solidFill>
                  <a:schemeClr val="bg1"/>
                </a:solidFill>
                <a:latin typeface="Arial" panose="020B0604020202020204" pitchFamily="34" charset="0"/>
                <a:cs typeface="Arial" panose="020B0604020202020204" pitchFamily="34" charset="0"/>
              </a:rPr>
              <a:t>Combining business automation with integration </a:t>
            </a:r>
            <a:r>
              <a:rPr lang="en-US" sz="1500" b="1" dirty="0">
                <a:solidFill>
                  <a:schemeClr val="bg2">
                    <a:lumMod val="90000"/>
                  </a:schemeClr>
                </a:solidFill>
                <a:latin typeface="Arial" panose="020B0604020202020204" pitchFamily="34" charset="0"/>
                <a:cs typeface="Arial" panose="020B0604020202020204" pitchFamily="34" charset="0"/>
              </a:rPr>
              <a:t>streamlines the end-to-end process</a:t>
            </a:r>
          </a:p>
          <a:p>
            <a:pPr marL="354330" indent="-285750">
              <a:lnSpc>
                <a:spcPct val="90000"/>
              </a:lnSpc>
              <a:spcAft>
                <a:spcPts val="600"/>
              </a:spcAft>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Provides flexibility to change back-end systems without making changes to the workflow</a:t>
            </a:r>
          </a:p>
          <a:p>
            <a:pPr marL="354330" indent="-285750">
              <a:lnSpc>
                <a:spcPct val="90000"/>
              </a:lnSpc>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Reduces back-office work by automating steps that were previously manual</a:t>
            </a:r>
          </a:p>
          <a:p>
            <a:pPr marL="68580">
              <a:lnSpc>
                <a:spcPct val="90000"/>
              </a:lnSpc>
              <a:spcBef>
                <a:spcPts val="1800"/>
              </a:spcBef>
              <a:spcAft>
                <a:spcPts val="600"/>
              </a:spcAft>
              <a:buClr>
                <a:schemeClr val="bg2">
                  <a:lumMod val="90000"/>
                </a:schemeClr>
              </a:buClr>
            </a:pPr>
            <a:r>
              <a:rPr lang="en-US" sz="1500" dirty="0">
                <a:solidFill>
                  <a:schemeClr val="bg1"/>
                </a:solidFill>
                <a:latin typeface="Arial" panose="020B0604020202020204" pitchFamily="34" charset="0"/>
                <a:cs typeface="Arial" panose="020B0604020202020204" pitchFamily="34" charset="0"/>
              </a:rPr>
              <a:t>Integration simplifies the </a:t>
            </a:r>
            <a:r>
              <a:rPr lang="en-US" sz="1500" b="1" dirty="0">
                <a:solidFill>
                  <a:schemeClr val="bg2">
                    <a:lumMod val="90000"/>
                  </a:schemeClr>
                </a:solidFill>
                <a:latin typeface="Arial" panose="020B0604020202020204" pitchFamily="34" charset="0"/>
                <a:cs typeface="Arial" panose="020B0604020202020204" pitchFamily="34" charset="0"/>
              </a:rPr>
              <a:t>retrieval of data from disparate sources</a:t>
            </a:r>
          </a:p>
          <a:p>
            <a:pPr marL="354330" indent="-285750">
              <a:lnSpc>
                <a:spcPct val="90000"/>
              </a:lnSpc>
              <a:spcAft>
                <a:spcPts val="600"/>
              </a:spcAft>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Delivers aggregated data in a single API that can be used by business processes</a:t>
            </a:r>
          </a:p>
          <a:p>
            <a:pPr marL="354330" indent="-285750">
              <a:lnSpc>
                <a:spcPct val="90000"/>
              </a:lnSpc>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Uses API management to secure and manage APIs at scale</a:t>
            </a:r>
          </a:p>
          <a:p>
            <a:pPr marL="68580">
              <a:lnSpc>
                <a:spcPct val="90000"/>
              </a:lnSpc>
              <a:spcBef>
                <a:spcPts val="1800"/>
              </a:spcBef>
              <a:buClr>
                <a:schemeClr val="bg2">
                  <a:lumMod val="90000"/>
                </a:schemeClr>
              </a:buClr>
            </a:pPr>
            <a:r>
              <a:rPr lang="en-US" sz="1500" b="1" dirty="0">
                <a:solidFill>
                  <a:schemeClr val="bg2">
                    <a:lumMod val="90000"/>
                  </a:schemeClr>
                </a:solidFill>
                <a:latin typeface="Arial" panose="020B0604020202020204" pitchFamily="34" charset="0"/>
                <a:cs typeface="Arial" panose="020B0604020202020204" pitchFamily="34" charset="0"/>
              </a:rPr>
              <a:t>Low-code process tools</a:t>
            </a:r>
            <a:r>
              <a:rPr lang="en-US" sz="1500" dirty="0">
                <a:solidFill>
                  <a:schemeClr val="bg1"/>
                </a:solidFill>
                <a:latin typeface="Arial" panose="020B0604020202020204" pitchFamily="34" charset="0"/>
                <a:cs typeface="Arial" panose="020B0604020202020204" pitchFamily="34" charset="0"/>
              </a:rPr>
              <a:t> provide intuitive interfaces that enable</a:t>
            </a:r>
            <a:r>
              <a:rPr lang="en-US" sz="1500" b="1" dirty="0">
                <a:solidFill>
                  <a:schemeClr val="bg1"/>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business users to incorporate integrations into workflow applications</a:t>
            </a:r>
          </a:p>
          <a:p>
            <a:pPr marL="354330" indent="-285750">
              <a:lnSpc>
                <a:spcPct val="90000"/>
              </a:lnSpc>
              <a:spcBef>
                <a:spcPts val="600"/>
              </a:spcBef>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Configure and test integrations without writing code</a:t>
            </a:r>
          </a:p>
          <a:p>
            <a:pPr marL="354330" indent="-285750">
              <a:lnSpc>
                <a:spcPct val="90000"/>
              </a:lnSpc>
              <a:spcBef>
                <a:spcPts val="600"/>
              </a:spcBef>
              <a:buClr>
                <a:schemeClr val="bg2">
                  <a:lumMod val="90000"/>
                </a:schemeClr>
              </a:buClr>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Graphically wire integrations into workflows</a:t>
            </a:r>
          </a:p>
        </p:txBody>
      </p:sp>
    </p:spTree>
    <p:extLst>
      <p:ext uri="{BB962C8B-B14F-4D97-AF65-F5344CB8AC3E}">
        <p14:creationId xmlns:p14="http://schemas.microsoft.com/office/powerpoint/2010/main" val="16904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lur&#10;&#10;Description automatically generated">
            <a:extLst>
              <a:ext uri="{FF2B5EF4-FFF2-40B4-BE49-F238E27FC236}">
                <a16:creationId xmlns:a16="http://schemas.microsoft.com/office/drawing/2014/main" id="{D7BDE62B-856E-35C0-5E90-50A374B7043A}"/>
              </a:ext>
            </a:extLst>
          </p:cNvPr>
          <p:cNvPicPr>
            <a:picLocks noChangeAspect="1"/>
          </p:cNvPicPr>
          <p:nvPr/>
        </p:nvPicPr>
        <p:blipFill>
          <a:blip r:embed="rId3">
            <a:alphaModFix/>
          </a:blip>
          <a:stretch>
            <a:fillRect/>
          </a:stretch>
        </p:blipFill>
        <p:spPr>
          <a:xfrm>
            <a:off x="-2" y="-19305"/>
            <a:ext cx="9144000" cy="5182110"/>
          </a:xfrm>
          <a:prstGeom prst="rect">
            <a:avLst/>
          </a:prstGeom>
        </p:spPr>
      </p:pic>
      <p:pic>
        <p:nvPicPr>
          <p:cNvPr id="3" name="Picture 2" descr="A close up of a wave&#10;&#10;Description automatically generated with low confidence">
            <a:extLst>
              <a:ext uri="{FF2B5EF4-FFF2-40B4-BE49-F238E27FC236}">
                <a16:creationId xmlns:a16="http://schemas.microsoft.com/office/drawing/2014/main" id="{3D3F07E9-AA95-E2D8-70ED-2D84F177ECBC}"/>
              </a:ext>
            </a:extLst>
          </p:cNvPr>
          <p:cNvPicPr>
            <a:picLocks noChangeAspect="1"/>
          </p:cNvPicPr>
          <p:nvPr/>
        </p:nvPicPr>
        <p:blipFill>
          <a:blip r:embed="rId4">
            <a:alphaModFix amt="24000"/>
          </a:blip>
          <a:stretch>
            <a:fillRect/>
          </a:stretch>
        </p:blipFill>
        <p:spPr>
          <a:xfrm>
            <a:off x="-1" y="-19306"/>
            <a:ext cx="9144000" cy="5162805"/>
          </a:xfrm>
          <a:prstGeom prst="rect">
            <a:avLst/>
          </a:prstGeom>
        </p:spPr>
      </p:pic>
      <p:pic>
        <p:nvPicPr>
          <p:cNvPr id="4" name="Picture 3" descr="Icon&#10;&#10;Description automatically generated">
            <a:extLst>
              <a:ext uri="{FF2B5EF4-FFF2-40B4-BE49-F238E27FC236}">
                <a16:creationId xmlns:a16="http://schemas.microsoft.com/office/drawing/2014/main" id="{D71AE79E-88B6-4B49-8950-048F1C068E55}"/>
              </a:ext>
            </a:extLst>
          </p:cNvPr>
          <p:cNvPicPr>
            <a:picLocks noChangeAspect="1"/>
          </p:cNvPicPr>
          <p:nvPr/>
        </p:nvPicPr>
        <p:blipFill rotWithShape="1">
          <a:blip r:embed="rId5"/>
          <a:srcRect l="21214" r="21215"/>
          <a:stretch/>
        </p:blipFill>
        <p:spPr>
          <a:xfrm>
            <a:off x="3897549" y="1793421"/>
            <a:ext cx="1348902" cy="1559380"/>
          </a:xfrm>
          <a:prstGeom prst="rect">
            <a:avLst/>
          </a:prstGeom>
        </p:spPr>
      </p:pic>
    </p:spTree>
    <p:extLst>
      <p:ext uri="{BB962C8B-B14F-4D97-AF65-F5344CB8AC3E}">
        <p14:creationId xmlns:p14="http://schemas.microsoft.com/office/powerpoint/2010/main" val="123127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6E7ED3A4-6C1C-48BC-C288-27333CCEB8C1}"/>
              </a:ext>
            </a:extLst>
          </p:cNvPr>
          <p:cNvPicPr>
            <a:picLocks noChangeAspect="1"/>
          </p:cNvPicPr>
          <p:nvPr/>
        </p:nvPicPr>
        <p:blipFill>
          <a:blip r:embed="rId2">
            <a:alphaModFix/>
          </a:blip>
          <a:stretch>
            <a:fillRect/>
          </a:stretch>
        </p:blipFill>
        <p:spPr>
          <a:xfrm>
            <a:off x="-2" y="-19305"/>
            <a:ext cx="9144000" cy="5182110"/>
          </a:xfrm>
          <a:prstGeom prst="rect">
            <a:avLst/>
          </a:prstGeom>
        </p:spPr>
      </p:pic>
      <p:pic>
        <p:nvPicPr>
          <p:cNvPr id="6" name="Picture 5" descr="A close up of a wave&#10;&#10;Description automatically generated with low confidence">
            <a:extLst>
              <a:ext uri="{FF2B5EF4-FFF2-40B4-BE49-F238E27FC236}">
                <a16:creationId xmlns:a16="http://schemas.microsoft.com/office/drawing/2014/main" id="{E7864630-937C-FB91-E935-BDDC2A787D12}"/>
              </a:ext>
            </a:extLst>
          </p:cNvPr>
          <p:cNvPicPr>
            <a:picLocks noChangeAspect="1"/>
          </p:cNvPicPr>
          <p:nvPr/>
        </p:nvPicPr>
        <p:blipFill>
          <a:blip r:embed="rId3">
            <a:alphaModFix amt="24000"/>
          </a:blip>
          <a:stretch>
            <a:fillRect/>
          </a:stretch>
        </p:blipFill>
        <p:spPr>
          <a:xfrm>
            <a:off x="-1" y="-19306"/>
            <a:ext cx="9144000" cy="5162805"/>
          </a:xfrm>
          <a:prstGeom prst="rect">
            <a:avLst/>
          </a:prstGeom>
        </p:spPr>
      </p:pic>
      <p:sp>
        <p:nvSpPr>
          <p:cNvPr id="2" name="Title 1">
            <a:extLst>
              <a:ext uri="{FF2B5EF4-FFF2-40B4-BE49-F238E27FC236}">
                <a16:creationId xmlns:a16="http://schemas.microsoft.com/office/drawing/2014/main" id="{F3C6CA3C-B257-FA45-BDDC-DD0682655A30}"/>
              </a:ext>
            </a:extLst>
          </p:cNvPr>
          <p:cNvSpPr>
            <a:spLocks noGrp="1"/>
          </p:cNvSpPr>
          <p:nvPr>
            <p:ph type="title"/>
          </p:nvPr>
        </p:nvSpPr>
        <p:spPr>
          <a:xfrm>
            <a:off x="210311" y="201168"/>
            <a:ext cx="5729571" cy="804672"/>
          </a:xfrm>
        </p:spPr>
        <p:txBody>
          <a:bodyPr/>
          <a:lstStyle/>
          <a:p>
            <a:r>
              <a:rPr lang="en-US" dirty="0">
                <a:solidFill>
                  <a:schemeClr val="bg1"/>
                </a:solidFill>
                <a:latin typeface="Arial" panose="020B0604020202020204" pitchFamily="34" charset="0"/>
                <a:cs typeface="Arial" panose="020B0604020202020204" pitchFamily="34" charset="0"/>
              </a:rPr>
              <a:t>Additional learning resources</a:t>
            </a:r>
          </a:p>
        </p:txBody>
      </p:sp>
      <p:sp>
        <p:nvSpPr>
          <p:cNvPr id="3" name="Text Placeholder 2">
            <a:extLst>
              <a:ext uri="{FF2B5EF4-FFF2-40B4-BE49-F238E27FC236}">
                <a16:creationId xmlns:a16="http://schemas.microsoft.com/office/drawing/2014/main" id="{6C856A7D-53F2-214F-871C-1EB579B9B715}"/>
              </a:ext>
            </a:extLst>
          </p:cNvPr>
          <p:cNvSpPr>
            <a:spLocks noGrp="1"/>
          </p:cNvSpPr>
          <p:nvPr>
            <p:ph type="body" sz="quarter" idx="13"/>
          </p:nvPr>
        </p:nvSpPr>
        <p:spPr>
          <a:xfrm>
            <a:off x="228666" y="911259"/>
            <a:ext cx="8695877" cy="3320982"/>
          </a:xfrm>
        </p:spPr>
        <p:txBody>
          <a:bodyPr/>
          <a:lstStyle/>
          <a:p>
            <a:pPr lvl="1" defTabSz="914400">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Building process applications</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Integrating processes with external applications</a:t>
            </a:r>
            <a:endParaRPr lang="en-US" sz="1600" dirty="0">
              <a:solidFill>
                <a:schemeClr val="bg1"/>
              </a:solidFill>
              <a:latin typeface="Arial" panose="020B0604020202020204" pitchFamily="34" charset="0"/>
              <a:cs typeface="Arial" panose="020B0604020202020204" pitchFamily="34" charset="0"/>
            </a:endParaRPr>
          </a:p>
          <a:p>
            <a:pPr lvl="1">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Participating in processes</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Creating flows for an API from scratch</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Creating and managing flows</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Deploying designer flows and APIs</a:t>
            </a:r>
            <a:endParaRPr lang="en-US" sz="1600" dirty="0">
              <a:solidFill>
                <a:schemeClr val="bg1"/>
              </a:solidFill>
              <a:latin typeface="Arial" panose="020B0604020202020204" pitchFamily="34" charset="0"/>
              <a:cs typeface="Arial" panose="020B0604020202020204" pitchFamily="34" charset="0"/>
            </a:endParaRPr>
          </a:p>
          <a:p>
            <a:pPr lvl="1" defTabSz="914400">
              <a:buClr>
                <a:schemeClr val="bg2">
                  <a:lumMod val="90000"/>
                </a:schemeClr>
              </a:buClr>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Testing a running API flow </a:t>
            </a:r>
            <a:endParaRPr lang="en-US" sz="1600" dirty="0">
              <a:solidFill>
                <a:schemeClr val="bg1"/>
              </a:solidFill>
              <a:latin typeface="Arial" panose="020B0604020202020204" pitchFamily="34" charset="0"/>
              <a:cs typeface="Arial" panose="020B0604020202020204" pitchFamily="34" charset="0"/>
            </a:endParaRPr>
          </a:p>
          <a:p>
            <a:pPr marL="0" lvl="1" indent="0">
              <a:buClr>
                <a:schemeClr val="bg2">
                  <a:lumMod val="90000"/>
                </a:schemeClr>
              </a:buClr>
              <a:buNone/>
            </a:pPr>
            <a:endParaRPr lang="en-US" sz="1600" b="1"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60293D5-E65B-FF41-B517-6F3F285C2223}"/>
              </a:ext>
            </a:extLst>
          </p:cNvPr>
          <p:cNvSpPr>
            <a:spLocks noGrp="1"/>
          </p:cNvSpPr>
          <p:nvPr>
            <p:ph type="ftr" sz="quarter" idx="10"/>
          </p:nvPr>
        </p:nvSpPr>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2022 IBM Corporation</a:t>
            </a:r>
          </a:p>
        </p:txBody>
      </p:sp>
    </p:spTree>
    <p:extLst>
      <p:ext uri="{BB962C8B-B14F-4D97-AF65-F5344CB8AC3E}">
        <p14:creationId xmlns:p14="http://schemas.microsoft.com/office/powerpoint/2010/main" val="1314257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u0ph9QcpUmAIdugEkiLK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KAw62HVbkyfW6Kf81kAaw"/>
</p:tagLst>
</file>

<file path=ppt/theme/theme1.xml><?xml version="1.0" encoding="utf-8"?>
<a:theme xmlns:a="http://schemas.openxmlformats.org/drawingml/2006/main" name="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Plex_Embed" id="{02D7F33A-96F9-3142-BE93-E46CEC147C3D}" vid="{B93A71AE-C97A-F24E-BECE-31FFF7CA650A}"/>
    </a:ext>
  </a:extLst>
</a:theme>
</file>

<file path=ppt/theme/theme2.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3.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Brand Template 2022</Template>
  <TotalTime>23121</TotalTime>
  <Words>600</Words>
  <Application>Microsoft Macintosh PowerPoint</Application>
  <PresentationFormat>On-screen Show (16:9)</PresentationFormat>
  <Paragraphs>110</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vt:lpstr>
      <vt:lpstr>System Font Regular</vt:lpstr>
      <vt:lpstr>IBM Plex Sans</vt:lpstr>
      <vt:lpstr>IBM Plex Sans Light</vt:lpstr>
      <vt:lpstr>IBM Brand Template 2022</vt:lpstr>
      <vt:lpstr>PowerPoint Presentation</vt:lpstr>
      <vt:lpstr>Demo overview</vt:lpstr>
      <vt:lpstr>Demo overview</vt:lpstr>
      <vt:lpstr>Demo flow</vt:lpstr>
      <vt:lpstr>Demo components </vt:lpstr>
      <vt:lpstr>PowerPoint Presentation</vt:lpstr>
      <vt:lpstr>PowerPoint Presentation</vt:lpstr>
      <vt:lpstr>PowerPoint Presentation</vt:lpstr>
      <vt:lpstr>Additional learning resources</vt:lpstr>
      <vt:lpstr>Demo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IBM Presentation Template — IBM Plex® variant</dc:title>
  <dc:creator>Dennis Woo</dc:creator>
  <cp:lastModifiedBy>Dennis Woo</cp:lastModifiedBy>
  <cp:revision>110</cp:revision>
  <cp:lastPrinted>2019-04-25T15:14:05Z</cp:lastPrinted>
  <dcterms:created xsi:type="dcterms:W3CDTF">2022-03-29T18:01:34Z</dcterms:created>
  <dcterms:modified xsi:type="dcterms:W3CDTF">2022-11-11T21:28:42Z</dcterms:modified>
</cp:coreProperties>
</file>